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1" r:id="rId2"/>
    <p:sldMasterId id="2147483663" r:id="rId3"/>
  </p:sldMasterIdLst>
  <p:notesMasterIdLst>
    <p:notesMasterId r:id="rId67"/>
  </p:notesMasterIdLst>
  <p:sldIdLst>
    <p:sldId id="256" r:id="rId4"/>
    <p:sldId id="314" r:id="rId5"/>
    <p:sldId id="315" r:id="rId6"/>
    <p:sldId id="316" r:id="rId7"/>
    <p:sldId id="317" r:id="rId8"/>
    <p:sldId id="318" r:id="rId9"/>
    <p:sldId id="319" r:id="rId10"/>
    <p:sldId id="321" r:id="rId11"/>
    <p:sldId id="281" r:id="rId12"/>
    <p:sldId id="283" r:id="rId13"/>
    <p:sldId id="322" r:id="rId14"/>
    <p:sldId id="285" r:id="rId15"/>
    <p:sldId id="286" r:id="rId16"/>
    <p:sldId id="323" r:id="rId17"/>
    <p:sldId id="307" r:id="rId18"/>
    <p:sldId id="287" r:id="rId19"/>
    <p:sldId id="280" r:id="rId20"/>
    <p:sldId id="282" r:id="rId21"/>
    <p:sldId id="288" r:id="rId22"/>
    <p:sldId id="289" r:id="rId23"/>
    <p:sldId id="290" r:id="rId24"/>
    <p:sldId id="291" r:id="rId25"/>
    <p:sldId id="292" r:id="rId26"/>
    <p:sldId id="293" r:id="rId27"/>
    <p:sldId id="294" r:id="rId28"/>
    <p:sldId id="295" r:id="rId29"/>
    <p:sldId id="296" r:id="rId30"/>
    <p:sldId id="297" r:id="rId31"/>
    <p:sldId id="325" r:id="rId32"/>
    <p:sldId id="298" r:id="rId33"/>
    <p:sldId id="333" r:id="rId34"/>
    <p:sldId id="334" r:id="rId35"/>
    <p:sldId id="324" r:id="rId36"/>
    <p:sldId id="273" r:id="rId37"/>
    <p:sldId id="305" r:id="rId38"/>
    <p:sldId id="306" r:id="rId39"/>
    <p:sldId id="260" r:id="rId40"/>
    <p:sldId id="268" r:id="rId41"/>
    <p:sldId id="269" r:id="rId42"/>
    <p:sldId id="311" r:id="rId43"/>
    <p:sldId id="312" r:id="rId44"/>
    <p:sldId id="310" r:id="rId45"/>
    <p:sldId id="332" r:id="rId46"/>
    <p:sldId id="331" r:id="rId47"/>
    <p:sldId id="330" r:id="rId48"/>
    <p:sldId id="270" r:id="rId49"/>
    <p:sldId id="328" r:id="rId50"/>
    <p:sldId id="327" r:id="rId51"/>
    <p:sldId id="329" r:id="rId52"/>
    <p:sldId id="272" r:id="rId53"/>
    <p:sldId id="271" r:id="rId54"/>
    <p:sldId id="277" r:id="rId55"/>
    <p:sldId id="275" r:id="rId56"/>
    <p:sldId id="261" r:id="rId57"/>
    <p:sldId id="302" r:id="rId58"/>
    <p:sldId id="303" r:id="rId59"/>
    <p:sldId id="304" r:id="rId60"/>
    <p:sldId id="267" r:id="rId61"/>
    <p:sldId id="278" r:id="rId62"/>
    <p:sldId id="279" r:id="rId63"/>
    <p:sldId id="326" r:id="rId64"/>
    <p:sldId id="335" r:id="rId65"/>
    <p:sldId id="263" r:id="rId66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5551" autoAdjust="0"/>
  </p:normalViewPr>
  <p:slideViewPr>
    <p:cSldViewPr>
      <p:cViewPr varScale="1">
        <p:scale>
          <a:sx n="124" d="100"/>
          <a:sy n="124" d="100"/>
        </p:scale>
        <p:origin x="192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68" Type="http://schemas.openxmlformats.org/officeDocument/2006/relationships/presProps" Target="presProps.xml"/><Relationship Id="rId7" Type="http://schemas.openxmlformats.org/officeDocument/2006/relationships/slide" Target="slides/slide4.xml"/><Relationship Id="rId71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61" Type="http://schemas.openxmlformats.org/officeDocument/2006/relationships/slide" Target="slides/slide58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viewProps" Target="view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BAD902-F999-4B07-A345-93363E6A2179}" type="datetimeFigureOut">
              <a:rPr lang="cs-CZ" smtClean="0"/>
              <a:t>4.10.2019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E2AF0D-7D41-4964-8FAC-6566CD16030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121661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Motivační foto</a:t>
            </a:r>
            <a:r>
              <a:rPr lang="cs-CZ" baseline="0" dirty="0"/>
              <a:t> plně osazeného stroje tenzometry DO6500!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E2AF0D-7D41-4964-8FAC-6566CD160300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198888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Vytištění nástroje, ověření sil</a:t>
            </a:r>
            <a:r>
              <a:rPr lang="cs-CZ" baseline="0" dirty="0"/>
              <a:t> v žlabu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E2AF0D-7D41-4964-8FAC-6566CD160300}" type="slidenum">
              <a:rPr lang="cs-CZ" smtClean="0"/>
              <a:t>53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005230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Samostatně nebo s </a:t>
            </a:r>
            <a:r>
              <a:rPr lang="cs-CZ" dirty="0" err="1"/>
              <a:t>Fluent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E2AF0D-7D41-4964-8FAC-6566CD160300}" type="slidenum">
              <a:rPr lang="cs-CZ" smtClean="0"/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061801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Od </a:t>
            </a:r>
            <a:r>
              <a:rPr lang="cs-CZ" dirty="0" err="1"/>
              <a:t>Edika</a:t>
            </a:r>
            <a:r>
              <a:rPr lang="cs-CZ" dirty="0"/>
              <a:t> průběhy.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E2AF0D-7D41-4964-8FAC-6566CD160300}" type="slidenum">
              <a:rPr lang="cs-CZ" smtClean="0"/>
              <a:t>42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212978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Z ASTM získáme i</a:t>
            </a:r>
            <a:r>
              <a:rPr lang="cs-CZ" baseline="0" dirty="0"/>
              <a:t> třecí sílu!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E2AF0D-7D41-4964-8FAC-6566CD160300}" type="slidenum">
              <a:rPr lang="cs-CZ" smtClean="0"/>
              <a:t>46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459863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Skutečná půda obsahuje</a:t>
            </a:r>
            <a:r>
              <a:rPr lang="cs-CZ" baseline="0" dirty="0"/>
              <a:t> nejen SiO2 co je na ASTM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E2AF0D-7D41-4964-8FAC-6566CD160300}" type="slidenum">
              <a:rPr lang="cs-CZ" smtClean="0"/>
              <a:t>47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564669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Proto částice analyzujeme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E2AF0D-7D41-4964-8FAC-6566CD160300}" type="slidenum">
              <a:rPr lang="cs-CZ" smtClean="0"/>
              <a:t>48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106769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A sestavíme Ternární soustavu složení. To pak</a:t>
            </a:r>
            <a:r>
              <a:rPr lang="cs-CZ" baseline="0" dirty="0"/>
              <a:t> odpovídá </a:t>
            </a:r>
            <a:r>
              <a:rPr lang="cs-CZ" baseline="0" dirty="0" err="1"/>
              <a:t>abrazivitě</a:t>
            </a:r>
            <a:r>
              <a:rPr lang="cs-CZ" baseline="0" dirty="0"/>
              <a:t> „půdy“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E2AF0D-7D41-4964-8FAC-6566CD160300}" type="slidenum">
              <a:rPr lang="cs-CZ" smtClean="0"/>
              <a:t>49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644543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E2AF0D-7D41-4964-8FAC-6566CD160300}" type="slidenum">
              <a:rPr lang="cs-CZ" smtClean="0"/>
              <a:t>50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32187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Obdobně ověřujeme</a:t>
            </a:r>
            <a:r>
              <a:rPr lang="cs-CZ" baseline="0" dirty="0"/>
              <a:t> „k“ u eroze </a:t>
            </a:r>
            <a:r>
              <a:rPr lang="cs-CZ" baseline="0" dirty="0" err="1"/>
              <a:t>např</a:t>
            </a:r>
            <a:r>
              <a:rPr lang="cs-CZ" baseline="0" dirty="0"/>
              <a:t> zde.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E2AF0D-7D41-4964-8FAC-6566CD160300}" type="slidenum">
              <a:rPr lang="cs-CZ" smtClean="0"/>
              <a:t>51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029988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tránka prezenta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043608" y="4941168"/>
            <a:ext cx="7776864" cy="720080"/>
          </a:xfrm>
          <a:prstGeom prst="rect">
            <a:avLst/>
          </a:prstGeom>
        </p:spPr>
        <p:txBody>
          <a:bodyPr anchor="ctr" anchorCtr="0"/>
          <a:lstStyle>
            <a:lvl1pPr algn="l">
              <a:defRPr sz="3200" b="1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043608" y="5661248"/>
            <a:ext cx="6624736" cy="432048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1600" b="1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24744"/>
            <a:ext cx="3008313" cy="108012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1124744"/>
            <a:ext cx="5111750" cy="532859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2204864"/>
            <a:ext cx="3008313" cy="42590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dirty="0"/>
              <a:t>Klepnutím lze upravit styly předlohy textu.</a:t>
            </a:r>
          </a:p>
        </p:txBody>
      </p:sp>
      <p:sp>
        <p:nvSpPr>
          <p:cNvPr id="8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8604448" y="6453337"/>
            <a:ext cx="539552" cy="404664"/>
          </a:xfrm>
          <a:prstGeom prst="rect">
            <a:avLst/>
          </a:prstGeom>
        </p:spPr>
        <p:txBody>
          <a:bodyPr anchor="ctr" anchorCtr="0"/>
          <a:lstStyle>
            <a:lvl1pPr algn="ctr">
              <a:defRPr sz="1600"/>
            </a:lvl1pPr>
          </a:lstStyle>
          <a:p>
            <a:fld id="{4E365EFC-0F77-4B87-BABE-1C8D3BFB968F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9" name="Zástupný symbol pro text 7"/>
          <p:cNvSpPr>
            <a:spLocks noGrp="1"/>
          </p:cNvSpPr>
          <p:nvPr>
            <p:ph type="body" sz="quarter" idx="13"/>
          </p:nvPr>
        </p:nvSpPr>
        <p:spPr>
          <a:xfrm>
            <a:off x="467866" y="0"/>
            <a:ext cx="4968230" cy="333375"/>
          </a:xfrm>
        </p:spPr>
        <p:txBody>
          <a:bodyPr>
            <a:noAutofit/>
          </a:bodyPr>
          <a:lstStyle>
            <a:lvl1pPr>
              <a:buNone/>
              <a:defRPr sz="16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cs-CZ" dirty="0"/>
              <a:t>Klepnutím lze upravit styly předlohy textu.</a:t>
            </a:r>
          </a:p>
        </p:txBody>
      </p:sp>
      <p:sp>
        <p:nvSpPr>
          <p:cNvPr id="10" name="Zástupný symbol pro text 9"/>
          <p:cNvSpPr>
            <a:spLocks noGrp="1"/>
          </p:cNvSpPr>
          <p:nvPr>
            <p:ph type="body" sz="quarter" idx="14" hasCustomPrompt="1"/>
          </p:nvPr>
        </p:nvSpPr>
        <p:spPr>
          <a:xfrm>
            <a:off x="468313" y="333375"/>
            <a:ext cx="4608512" cy="215305"/>
          </a:xfrm>
        </p:spPr>
        <p:txBody>
          <a:bodyPr anchor="ctr" anchorCtr="0">
            <a:noAutofit/>
          </a:bodyPr>
          <a:lstStyle>
            <a:lvl1pPr>
              <a:buNone/>
              <a:defRPr sz="1200" b="1">
                <a:solidFill>
                  <a:schemeClr val="bg1"/>
                </a:solidFill>
              </a:defRPr>
            </a:lvl1pPr>
            <a:lvl2pPr>
              <a:defRPr sz="1200" b="1">
                <a:solidFill>
                  <a:schemeClr val="bg1"/>
                </a:solidFill>
              </a:defRPr>
            </a:lvl2pPr>
            <a:lvl3pPr>
              <a:defRPr sz="1200" b="1">
                <a:solidFill>
                  <a:schemeClr val="bg1"/>
                </a:solidFill>
              </a:defRPr>
            </a:lvl3pPr>
            <a:lvl4pPr>
              <a:defRPr sz="1200" b="1">
                <a:solidFill>
                  <a:schemeClr val="bg1"/>
                </a:solidFill>
              </a:defRPr>
            </a:lvl4pPr>
            <a:lvl5pPr>
              <a:defRPr sz="12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cs-CZ" dirty="0"/>
              <a:t>Jméno Příjmení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950494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826368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50445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8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8604448" y="6453337"/>
            <a:ext cx="539552" cy="404664"/>
          </a:xfrm>
          <a:prstGeom prst="rect">
            <a:avLst/>
          </a:prstGeom>
        </p:spPr>
        <p:txBody>
          <a:bodyPr anchor="ctr" anchorCtr="0"/>
          <a:lstStyle>
            <a:lvl1pPr algn="ctr">
              <a:defRPr sz="1600"/>
            </a:lvl1pPr>
          </a:lstStyle>
          <a:p>
            <a:fld id="{4E365EFC-0F77-4B87-BABE-1C8D3BFB968F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9" name="Zástupný symbol pro text 7"/>
          <p:cNvSpPr>
            <a:spLocks noGrp="1"/>
          </p:cNvSpPr>
          <p:nvPr>
            <p:ph type="body" sz="quarter" idx="13"/>
          </p:nvPr>
        </p:nvSpPr>
        <p:spPr>
          <a:xfrm>
            <a:off x="467866" y="0"/>
            <a:ext cx="4968230" cy="333375"/>
          </a:xfrm>
        </p:spPr>
        <p:txBody>
          <a:bodyPr>
            <a:noAutofit/>
          </a:bodyPr>
          <a:lstStyle>
            <a:lvl1pPr>
              <a:buNone/>
              <a:defRPr sz="16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cs-CZ" dirty="0"/>
              <a:t>Klepnutím lze upravit styly předlohy textu.</a:t>
            </a:r>
          </a:p>
        </p:txBody>
      </p:sp>
      <p:sp>
        <p:nvSpPr>
          <p:cNvPr id="10" name="Zástupný symbol pro text 9"/>
          <p:cNvSpPr>
            <a:spLocks noGrp="1"/>
          </p:cNvSpPr>
          <p:nvPr>
            <p:ph type="body" sz="quarter" idx="14" hasCustomPrompt="1"/>
          </p:nvPr>
        </p:nvSpPr>
        <p:spPr>
          <a:xfrm>
            <a:off x="468313" y="333375"/>
            <a:ext cx="4608512" cy="215305"/>
          </a:xfrm>
        </p:spPr>
        <p:txBody>
          <a:bodyPr anchor="ctr" anchorCtr="0">
            <a:noAutofit/>
          </a:bodyPr>
          <a:lstStyle>
            <a:lvl1pPr>
              <a:buNone/>
              <a:defRPr sz="1200" b="1">
                <a:solidFill>
                  <a:schemeClr val="bg1"/>
                </a:solidFill>
              </a:defRPr>
            </a:lvl1pPr>
            <a:lvl2pPr>
              <a:defRPr sz="1200" b="1">
                <a:solidFill>
                  <a:schemeClr val="bg1"/>
                </a:solidFill>
              </a:defRPr>
            </a:lvl2pPr>
            <a:lvl3pPr>
              <a:defRPr sz="1200" b="1">
                <a:solidFill>
                  <a:schemeClr val="bg1"/>
                </a:solidFill>
              </a:defRPr>
            </a:lvl3pPr>
            <a:lvl4pPr>
              <a:defRPr sz="1200" b="1">
                <a:solidFill>
                  <a:schemeClr val="bg1"/>
                </a:solidFill>
              </a:defRPr>
            </a:lvl4pPr>
            <a:lvl5pPr>
              <a:defRPr sz="12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cs-CZ" dirty="0"/>
              <a:t>Jméno Příjmení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071389"/>
            <a:ext cx="8229600" cy="4381947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8604448" y="6453337"/>
            <a:ext cx="539552" cy="404664"/>
          </a:xfrm>
          <a:prstGeom prst="rect">
            <a:avLst/>
          </a:prstGeom>
        </p:spPr>
        <p:txBody>
          <a:bodyPr anchor="ctr" anchorCtr="0"/>
          <a:lstStyle>
            <a:lvl1pPr algn="ctr">
              <a:defRPr sz="1600"/>
            </a:lvl1pPr>
          </a:lstStyle>
          <a:p>
            <a:fld id="{4E365EFC-0F77-4B87-BABE-1C8D3BFB968F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8" name="Zástupný symbol pro text 7"/>
          <p:cNvSpPr>
            <a:spLocks noGrp="1"/>
          </p:cNvSpPr>
          <p:nvPr>
            <p:ph type="body" sz="quarter" idx="13"/>
          </p:nvPr>
        </p:nvSpPr>
        <p:spPr>
          <a:xfrm>
            <a:off x="467866" y="0"/>
            <a:ext cx="4968230" cy="333375"/>
          </a:xfrm>
        </p:spPr>
        <p:txBody>
          <a:bodyPr>
            <a:noAutofit/>
          </a:bodyPr>
          <a:lstStyle>
            <a:lvl1pPr>
              <a:buNone/>
              <a:defRPr sz="16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cs-CZ" dirty="0"/>
              <a:t>Klepnutím lze upravit styly předlohy textu.</a:t>
            </a:r>
          </a:p>
        </p:txBody>
      </p:sp>
      <p:sp>
        <p:nvSpPr>
          <p:cNvPr id="9" name="Zástupný symbol pro text 9"/>
          <p:cNvSpPr>
            <a:spLocks noGrp="1"/>
          </p:cNvSpPr>
          <p:nvPr>
            <p:ph type="body" sz="quarter" idx="14" hasCustomPrompt="1"/>
          </p:nvPr>
        </p:nvSpPr>
        <p:spPr>
          <a:xfrm>
            <a:off x="468313" y="333375"/>
            <a:ext cx="4608512" cy="215305"/>
          </a:xfrm>
        </p:spPr>
        <p:txBody>
          <a:bodyPr anchor="ctr" anchorCtr="0">
            <a:noAutofit/>
          </a:bodyPr>
          <a:lstStyle>
            <a:lvl1pPr>
              <a:buNone/>
              <a:defRPr sz="1200" b="1">
                <a:solidFill>
                  <a:schemeClr val="bg1"/>
                </a:solidFill>
              </a:defRPr>
            </a:lvl1pPr>
            <a:lvl2pPr>
              <a:defRPr sz="1200" b="1">
                <a:solidFill>
                  <a:schemeClr val="bg1"/>
                </a:solidFill>
              </a:defRPr>
            </a:lvl2pPr>
            <a:lvl3pPr>
              <a:defRPr sz="1200" b="1">
                <a:solidFill>
                  <a:schemeClr val="bg1"/>
                </a:solidFill>
              </a:defRPr>
            </a:lvl3pPr>
            <a:lvl4pPr>
              <a:defRPr sz="1200" b="1">
                <a:solidFill>
                  <a:schemeClr val="bg1"/>
                </a:solidFill>
              </a:defRPr>
            </a:lvl4pPr>
            <a:lvl5pPr>
              <a:defRPr sz="12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cs-CZ" dirty="0"/>
              <a:t>Jméno Příjmení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1196752"/>
            <a:ext cx="2057400" cy="5184576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1196752"/>
            <a:ext cx="6019800" cy="5184576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8604448" y="6453337"/>
            <a:ext cx="539552" cy="404664"/>
          </a:xfrm>
          <a:prstGeom prst="rect">
            <a:avLst/>
          </a:prstGeom>
        </p:spPr>
        <p:txBody>
          <a:bodyPr anchor="ctr" anchorCtr="0"/>
          <a:lstStyle>
            <a:lvl1pPr algn="ctr">
              <a:defRPr sz="1600"/>
            </a:lvl1pPr>
          </a:lstStyle>
          <a:p>
            <a:fld id="{4E365EFC-0F77-4B87-BABE-1C8D3BFB968F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8" name="Zástupný symbol pro text 7"/>
          <p:cNvSpPr>
            <a:spLocks noGrp="1"/>
          </p:cNvSpPr>
          <p:nvPr>
            <p:ph type="body" sz="quarter" idx="13"/>
          </p:nvPr>
        </p:nvSpPr>
        <p:spPr>
          <a:xfrm>
            <a:off x="467866" y="0"/>
            <a:ext cx="4968230" cy="333375"/>
          </a:xfrm>
        </p:spPr>
        <p:txBody>
          <a:bodyPr>
            <a:noAutofit/>
          </a:bodyPr>
          <a:lstStyle>
            <a:lvl1pPr>
              <a:buNone/>
              <a:defRPr sz="16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cs-CZ" dirty="0"/>
              <a:t>Klepnutím lze upravit styly předlohy textu.</a:t>
            </a:r>
          </a:p>
        </p:txBody>
      </p:sp>
      <p:sp>
        <p:nvSpPr>
          <p:cNvPr id="9" name="Zástupný symbol pro text 9"/>
          <p:cNvSpPr>
            <a:spLocks noGrp="1"/>
          </p:cNvSpPr>
          <p:nvPr>
            <p:ph type="body" sz="quarter" idx="14" hasCustomPrompt="1"/>
          </p:nvPr>
        </p:nvSpPr>
        <p:spPr>
          <a:xfrm>
            <a:off x="468313" y="333375"/>
            <a:ext cx="4608512" cy="215305"/>
          </a:xfrm>
        </p:spPr>
        <p:txBody>
          <a:bodyPr anchor="ctr" anchorCtr="0">
            <a:noAutofit/>
          </a:bodyPr>
          <a:lstStyle>
            <a:lvl1pPr>
              <a:buNone/>
              <a:defRPr sz="1200" b="1">
                <a:solidFill>
                  <a:schemeClr val="bg1"/>
                </a:solidFill>
              </a:defRPr>
            </a:lvl1pPr>
            <a:lvl2pPr>
              <a:defRPr sz="1200" b="1">
                <a:solidFill>
                  <a:schemeClr val="bg1"/>
                </a:solidFill>
              </a:defRPr>
            </a:lvl2pPr>
            <a:lvl3pPr>
              <a:defRPr sz="1200" b="1">
                <a:solidFill>
                  <a:schemeClr val="bg1"/>
                </a:solidFill>
              </a:defRPr>
            </a:lvl3pPr>
            <a:lvl4pPr>
              <a:defRPr sz="1200" b="1">
                <a:solidFill>
                  <a:schemeClr val="bg1"/>
                </a:solidFill>
              </a:defRPr>
            </a:lvl4pPr>
            <a:lvl5pPr>
              <a:defRPr sz="12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cs-CZ" dirty="0"/>
              <a:t>Jméno Příjmení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2071389"/>
            <a:ext cx="8229600" cy="4381947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8604448" y="6453337"/>
            <a:ext cx="539552" cy="404664"/>
          </a:xfrm>
          <a:prstGeom prst="rect">
            <a:avLst/>
          </a:prstGeom>
        </p:spPr>
        <p:txBody>
          <a:bodyPr anchor="ctr" anchorCtr="0"/>
          <a:lstStyle>
            <a:lvl1pPr algn="ctr">
              <a:defRPr sz="1600"/>
            </a:lvl1pPr>
          </a:lstStyle>
          <a:p>
            <a:fld id="{4E365EFC-0F77-4B87-BABE-1C8D3BFB968F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8" name="Zástupný symbol pro text 7"/>
          <p:cNvSpPr>
            <a:spLocks noGrp="1"/>
          </p:cNvSpPr>
          <p:nvPr>
            <p:ph type="body" sz="quarter" idx="13"/>
          </p:nvPr>
        </p:nvSpPr>
        <p:spPr>
          <a:xfrm>
            <a:off x="467866" y="0"/>
            <a:ext cx="4968230" cy="333375"/>
          </a:xfrm>
        </p:spPr>
        <p:txBody>
          <a:bodyPr>
            <a:noAutofit/>
          </a:bodyPr>
          <a:lstStyle>
            <a:lvl1pPr>
              <a:buNone/>
              <a:defRPr sz="16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cs-CZ" dirty="0"/>
              <a:t>Klepnutím lze upravit styly předlohy textu.</a:t>
            </a:r>
          </a:p>
        </p:txBody>
      </p:sp>
      <p:sp>
        <p:nvSpPr>
          <p:cNvPr id="9" name="Zástupný symbol pro text 9"/>
          <p:cNvSpPr>
            <a:spLocks noGrp="1"/>
          </p:cNvSpPr>
          <p:nvPr>
            <p:ph type="body" sz="quarter" idx="14" hasCustomPrompt="1"/>
          </p:nvPr>
        </p:nvSpPr>
        <p:spPr>
          <a:xfrm>
            <a:off x="468313" y="333375"/>
            <a:ext cx="4608512" cy="215305"/>
          </a:xfrm>
        </p:spPr>
        <p:txBody>
          <a:bodyPr anchor="ctr" anchorCtr="0">
            <a:noAutofit/>
          </a:bodyPr>
          <a:lstStyle>
            <a:lvl1pPr>
              <a:buNone/>
              <a:defRPr sz="1200" b="1">
                <a:solidFill>
                  <a:schemeClr val="bg1"/>
                </a:solidFill>
              </a:defRPr>
            </a:lvl1pPr>
            <a:lvl2pPr>
              <a:defRPr sz="1200" b="1">
                <a:solidFill>
                  <a:schemeClr val="bg1"/>
                </a:solidFill>
              </a:defRPr>
            </a:lvl2pPr>
            <a:lvl3pPr>
              <a:defRPr sz="1200" b="1">
                <a:solidFill>
                  <a:schemeClr val="bg1"/>
                </a:solidFill>
              </a:defRPr>
            </a:lvl3pPr>
            <a:lvl4pPr>
              <a:defRPr sz="1200" b="1">
                <a:solidFill>
                  <a:schemeClr val="bg1"/>
                </a:solidFill>
              </a:defRPr>
            </a:lvl4pPr>
            <a:lvl5pPr>
              <a:defRPr sz="12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cs-CZ" dirty="0"/>
              <a:t>Jméno Příjmení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8604448" y="6453337"/>
            <a:ext cx="539552" cy="404664"/>
          </a:xfrm>
          <a:prstGeom prst="rect">
            <a:avLst/>
          </a:prstGeom>
        </p:spPr>
        <p:txBody>
          <a:bodyPr anchor="ctr" anchorCtr="0"/>
          <a:lstStyle>
            <a:lvl1pPr algn="ctr">
              <a:defRPr sz="1600"/>
            </a:lvl1pPr>
          </a:lstStyle>
          <a:p>
            <a:fld id="{4E365EFC-0F77-4B87-BABE-1C8D3BFB968F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8" name="Zástupný symbol pro text 7"/>
          <p:cNvSpPr>
            <a:spLocks noGrp="1"/>
          </p:cNvSpPr>
          <p:nvPr>
            <p:ph type="body" sz="quarter" idx="13"/>
          </p:nvPr>
        </p:nvSpPr>
        <p:spPr>
          <a:xfrm>
            <a:off x="467866" y="0"/>
            <a:ext cx="4968230" cy="333375"/>
          </a:xfrm>
        </p:spPr>
        <p:txBody>
          <a:bodyPr>
            <a:noAutofit/>
          </a:bodyPr>
          <a:lstStyle>
            <a:lvl1pPr>
              <a:buNone/>
              <a:defRPr sz="16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cs-CZ" dirty="0"/>
              <a:t>Klepnutím lze upravit styly předlohy textu.</a:t>
            </a:r>
          </a:p>
        </p:txBody>
      </p:sp>
      <p:sp>
        <p:nvSpPr>
          <p:cNvPr id="10" name="Zástupný symbol pro text 9"/>
          <p:cNvSpPr>
            <a:spLocks noGrp="1"/>
          </p:cNvSpPr>
          <p:nvPr>
            <p:ph type="body" sz="quarter" idx="14" hasCustomPrompt="1"/>
          </p:nvPr>
        </p:nvSpPr>
        <p:spPr>
          <a:xfrm>
            <a:off x="468313" y="333375"/>
            <a:ext cx="4608512" cy="215305"/>
          </a:xfrm>
        </p:spPr>
        <p:txBody>
          <a:bodyPr anchor="ctr" anchorCtr="0">
            <a:noAutofit/>
          </a:bodyPr>
          <a:lstStyle>
            <a:lvl1pPr>
              <a:buNone/>
              <a:defRPr sz="1200" b="1">
                <a:solidFill>
                  <a:schemeClr val="bg1"/>
                </a:solidFill>
              </a:defRPr>
            </a:lvl1pPr>
            <a:lvl2pPr>
              <a:defRPr sz="1200" b="1">
                <a:solidFill>
                  <a:schemeClr val="bg1"/>
                </a:solidFill>
              </a:defRPr>
            </a:lvl2pPr>
            <a:lvl3pPr>
              <a:defRPr sz="1200" b="1">
                <a:solidFill>
                  <a:schemeClr val="bg1"/>
                </a:solidFill>
              </a:defRPr>
            </a:lvl3pPr>
            <a:lvl4pPr>
              <a:defRPr sz="1200" b="1">
                <a:solidFill>
                  <a:schemeClr val="bg1"/>
                </a:solidFill>
              </a:defRPr>
            </a:lvl4pPr>
            <a:lvl5pPr>
              <a:defRPr sz="12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cs-CZ" dirty="0"/>
              <a:t>Jméno Příjmení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8604448" y="6453337"/>
            <a:ext cx="539552" cy="404664"/>
          </a:xfrm>
          <a:prstGeom prst="rect">
            <a:avLst/>
          </a:prstGeom>
        </p:spPr>
        <p:txBody>
          <a:bodyPr anchor="ctr" anchorCtr="0"/>
          <a:lstStyle>
            <a:lvl1pPr algn="ctr">
              <a:defRPr sz="1600"/>
            </a:lvl1pPr>
          </a:lstStyle>
          <a:p>
            <a:fld id="{4E365EFC-0F77-4B87-BABE-1C8D3BFB968F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8" name="Zástupný symbol pro text 7"/>
          <p:cNvSpPr>
            <a:spLocks noGrp="1"/>
          </p:cNvSpPr>
          <p:nvPr>
            <p:ph type="body" sz="quarter" idx="13"/>
          </p:nvPr>
        </p:nvSpPr>
        <p:spPr>
          <a:xfrm>
            <a:off x="467866" y="0"/>
            <a:ext cx="4968230" cy="333375"/>
          </a:xfrm>
        </p:spPr>
        <p:txBody>
          <a:bodyPr>
            <a:noAutofit/>
          </a:bodyPr>
          <a:lstStyle>
            <a:lvl1pPr>
              <a:buNone/>
              <a:defRPr sz="16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cs-CZ" dirty="0"/>
              <a:t>Klepnutím lze upravit styly předlohy textu.</a:t>
            </a:r>
          </a:p>
        </p:txBody>
      </p:sp>
      <p:sp>
        <p:nvSpPr>
          <p:cNvPr id="9" name="Zástupný symbol pro text 9"/>
          <p:cNvSpPr>
            <a:spLocks noGrp="1"/>
          </p:cNvSpPr>
          <p:nvPr>
            <p:ph type="body" sz="quarter" idx="14" hasCustomPrompt="1"/>
          </p:nvPr>
        </p:nvSpPr>
        <p:spPr>
          <a:xfrm>
            <a:off x="468313" y="333375"/>
            <a:ext cx="4608512" cy="215305"/>
          </a:xfrm>
        </p:spPr>
        <p:txBody>
          <a:bodyPr anchor="ctr" anchorCtr="0">
            <a:noAutofit/>
          </a:bodyPr>
          <a:lstStyle>
            <a:lvl1pPr>
              <a:buNone/>
              <a:defRPr sz="1200" b="1">
                <a:solidFill>
                  <a:schemeClr val="bg1"/>
                </a:solidFill>
              </a:defRPr>
            </a:lvl1pPr>
            <a:lvl2pPr>
              <a:defRPr sz="1200" b="1">
                <a:solidFill>
                  <a:schemeClr val="bg1"/>
                </a:solidFill>
              </a:defRPr>
            </a:lvl2pPr>
            <a:lvl3pPr>
              <a:defRPr sz="1200" b="1">
                <a:solidFill>
                  <a:schemeClr val="bg1"/>
                </a:solidFill>
              </a:defRPr>
            </a:lvl3pPr>
            <a:lvl4pPr>
              <a:defRPr sz="1200" b="1">
                <a:solidFill>
                  <a:schemeClr val="bg1"/>
                </a:solidFill>
              </a:defRPr>
            </a:lvl4pPr>
            <a:lvl5pPr>
              <a:defRPr sz="12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cs-CZ" dirty="0"/>
              <a:t>Jméno Příjmení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052736"/>
            <a:ext cx="8229600" cy="72008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783357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783357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8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8604448" y="6453337"/>
            <a:ext cx="539552" cy="404664"/>
          </a:xfrm>
          <a:prstGeom prst="rect">
            <a:avLst/>
          </a:prstGeom>
        </p:spPr>
        <p:txBody>
          <a:bodyPr anchor="ctr" anchorCtr="0"/>
          <a:lstStyle>
            <a:lvl1pPr algn="ctr">
              <a:defRPr sz="1600"/>
            </a:lvl1pPr>
          </a:lstStyle>
          <a:p>
            <a:fld id="{4E365EFC-0F77-4B87-BABE-1C8D3BFB968F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9" name="Zástupný symbol pro text 7"/>
          <p:cNvSpPr>
            <a:spLocks noGrp="1"/>
          </p:cNvSpPr>
          <p:nvPr>
            <p:ph type="body" sz="quarter" idx="13"/>
          </p:nvPr>
        </p:nvSpPr>
        <p:spPr>
          <a:xfrm>
            <a:off x="467866" y="0"/>
            <a:ext cx="4968230" cy="333375"/>
          </a:xfrm>
        </p:spPr>
        <p:txBody>
          <a:bodyPr>
            <a:noAutofit/>
          </a:bodyPr>
          <a:lstStyle>
            <a:lvl1pPr>
              <a:buNone/>
              <a:defRPr sz="16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cs-CZ" dirty="0"/>
              <a:t>Klepnutím lze upravit styly předlohy textu.</a:t>
            </a:r>
          </a:p>
        </p:txBody>
      </p:sp>
      <p:sp>
        <p:nvSpPr>
          <p:cNvPr id="10" name="Zástupný symbol pro text 9"/>
          <p:cNvSpPr>
            <a:spLocks noGrp="1"/>
          </p:cNvSpPr>
          <p:nvPr>
            <p:ph type="body" sz="quarter" idx="14" hasCustomPrompt="1"/>
          </p:nvPr>
        </p:nvSpPr>
        <p:spPr>
          <a:xfrm>
            <a:off x="468313" y="333375"/>
            <a:ext cx="4608512" cy="215305"/>
          </a:xfrm>
        </p:spPr>
        <p:txBody>
          <a:bodyPr anchor="ctr" anchorCtr="0">
            <a:noAutofit/>
          </a:bodyPr>
          <a:lstStyle>
            <a:lvl1pPr>
              <a:buNone/>
              <a:defRPr sz="1200" b="1">
                <a:solidFill>
                  <a:schemeClr val="bg1"/>
                </a:solidFill>
              </a:defRPr>
            </a:lvl1pPr>
            <a:lvl2pPr>
              <a:defRPr sz="1200" b="1">
                <a:solidFill>
                  <a:schemeClr val="bg1"/>
                </a:solidFill>
              </a:defRPr>
            </a:lvl2pPr>
            <a:lvl3pPr>
              <a:defRPr sz="1200" b="1">
                <a:solidFill>
                  <a:schemeClr val="bg1"/>
                </a:solidFill>
              </a:defRPr>
            </a:lvl3pPr>
            <a:lvl4pPr>
              <a:defRPr sz="1200" b="1">
                <a:solidFill>
                  <a:schemeClr val="bg1"/>
                </a:solidFill>
              </a:defRPr>
            </a:lvl4pPr>
            <a:lvl5pPr>
              <a:defRPr sz="12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cs-CZ" dirty="0"/>
              <a:t>Jméno Příjmení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052736"/>
            <a:ext cx="8229600" cy="72008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781126"/>
            <a:ext cx="4040188" cy="639762"/>
          </a:xfrm>
        </p:spPr>
        <p:txBody>
          <a:bodyPr anchor="ctr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430040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781126"/>
            <a:ext cx="4041775" cy="639762"/>
          </a:xfrm>
        </p:spPr>
        <p:txBody>
          <a:bodyPr anchor="ctr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430040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10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8604448" y="6453337"/>
            <a:ext cx="539552" cy="404664"/>
          </a:xfrm>
          <a:prstGeom prst="rect">
            <a:avLst/>
          </a:prstGeom>
        </p:spPr>
        <p:txBody>
          <a:bodyPr anchor="ctr" anchorCtr="0"/>
          <a:lstStyle>
            <a:lvl1pPr algn="ctr">
              <a:defRPr sz="1600"/>
            </a:lvl1pPr>
          </a:lstStyle>
          <a:p>
            <a:fld id="{4E365EFC-0F77-4B87-BABE-1C8D3BFB968F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1" name="Zástupný symbol pro text 7"/>
          <p:cNvSpPr>
            <a:spLocks noGrp="1"/>
          </p:cNvSpPr>
          <p:nvPr>
            <p:ph type="body" sz="quarter" idx="13"/>
          </p:nvPr>
        </p:nvSpPr>
        <p:spPr>
          <a:xfrm>
            <a:off x="467866" y="0"/>
            <a:ext cx="4968230" cy="333375"/>
          </a:xfrm>
        </p:spPr>
        <p:txBody>
          <a:bodyPr>
            <a:noAutofit/>
          </a:bodyPr>
          <a:lstStyle>
            <a:lvl1pPr>
              <a:buNone/>
              <a:defRPr sz="16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cs-CZ" dirty="0"/>
              <a:t>Klepnutím lze upravit styly předlohy textu.</a:t>
            </a:r>
          </a:p>
        </p:txBody>
      </p:sp>
      <p:sp>
        <p:nvSpPr>
          <p:cNvPr id="12" name="Zástupný symbol pro text 9"/>
          <p:cNvSpPr>
            <a:spLocks noGrp="1"/>
          </p:cNvSpPr>
          <p:nvPr>
            <p:ph type="body" sz="quarter" idx="14" hasCustomPrompt="1"/>
          </p:nvPr>
        </p:nvSpPr>
        <p:spPr>
          <a:xfrm>
            <a:off x="468313" y="333375"/>
            <a:ext cx="4608512" cy="215305"/>
          </a:xfrm>
        </p:spPr>
        <p:txBody>
          <a:bodyPr anchor="ctr" anchorCtr="0">
            <a:noAutofit/>
          </a:bodyPr>
          <a:lstStyle>
            <a:lvl1pPr>
              <a:buNone/>
              <a:defRPr sz="1200" b="1">
                <a:solidFill>
                  <a:schemeClr val="bg1"/>
                </a:solidFill>
              </a:defRPr>
            </a:lvl1pPr>
            <a:lvl2pPr>
              <a:defRPr sz="1200" b="1">
                <a:solidFill>
                  <a:schemeClr val="bg1"/>
                </a:solidFill>
              </a:defRPr>
            </a:lvl2pPr>
            <a:lvl3pPr>
              <a:defRPr sz="1200" b="1">
                <a:solidFill>
                  <a:schemeClr val="bg1"/>
                </a:solidFill>
              </a:defRPr>
            </a:lvl3pPr>
            <a:lvl4pPr>
              <a:defRPr sz="1200" b="1">
                <a:solidFill>
                  <a:schemeClr val="bg1"/>
                </a:solidFill>
              </a:defRPr>
            </a:lvl4pPr>
            <a:lvl5pPr>
              <a:defRPr sz="12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cs-CZ" dirty="0"/>
              <a:t>Jméno Příjmení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8604448" y="6453337"/>
            <a:ext cx="539552" cy="404664"/>
          </a:xfrm>
          <a:prstGeom prst="rect">
            <a:avLst/>
          </a:prstGeom>
        </p:spPr>
        <p:txBody>
          <a:bodyPr anchor="ctr" anchorCtr="0"/>
          <a:lstStyle>
            <a:lvl1pPr algn="ctr">
              <a:defRPr sz="1600"/>
            </a:lvl1pPr>
          </a:lstStyle>
          <a:p>
            <a:fld id="{4E365EFC-0F77-4B87-BABE-1C8D3BFB968F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7" name="Zástupný symbol pro text 7"/>
          <p:cNvSpPr>
            <a:spLocks noGrp="1"/>
          </p:cNvSpPr>
          <p:nvPr>
            <p:ph type="body" sz="quarter" idx="13"/>
          </p:nvPr>
        </p:nvSpPr>
        <p:spPr>
          <a:xfrm>
            <a:off x="467866" y="0"/>
            <a:ext cx="4968230" cy="333375"/>
          </a:xfrm>
        </p:spPr>
        <p:txBody>
          <a:bodyPr>
            <a:noAutofit/>
          </a:bodyPr>
          <a:lstStyle>
            <a:lvl1pPr>
              <a:buNone/>
              <a:defRPr sz="16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cs-CZ" dirty="0"/>
              <a:t>Klepnutím lze upravit styly předlohy textu.</a:t>
            </a:r>
          </a:p>
        </p:txBody>
      </p:sp>
      <p:sp>
        <p:nvSpPr>
          <p:cNvPr id="8" name="Zástupný symbol pro text 9"/>
          <p:cNvSpPr>
            <a:spLocks noGrp="1"/>
          </p:cNvSpPr>
          <p:nvPr>
            <p:ph type="body" sz="quarter" idx="14" hasCustomPrompt="1"/>
          </p:nvPr>
        </p:nvSpPr>
        <p:spPr>
          <a:xfrm>
            <a:off x="468313" y="333375"/>
            <a:ext cx="4608512" cy="215305"/>
          </a:xfrm>
        </p:spPr>
        <p:txBody>
          <a:bodyPr anchor="ctr" anchorCtr="0">
            <a:noAutofit/>
          </a:bodyPr>
          <a:lstStyle>
            <a:lvl1pPr>
              <a:buNone/>
              <a:defRPr sz="1200" b="1">
                <a:solidFill>
                  <a:schemeClr val="bg1"/>
                </a:solidFill>
              </a:defRPr>
            </a:lvl1pPr>
            <a:lvl2pPr>
              <a:defRPr sz="1200" b="1">
                <a:solidFill>
                  <a:schemeClr val="bg1"/>
                </a:solidFill>
              </a:defRPr>
            </a:lvl2pPr>
            <a:lvl3pPr>
              <a:defRPr sz="1200" b="1">
                <a:solidFill>
                  <a:schemeClr val="bg1"/>
                </a:solidFill>
              </a:defRPr>
            </a:lvl3pPr>
            <a:lvl4pPr>
              <a:defRPr sz="1200" b="1">
                <a:solidFill>
                  <a:schemeClr val="bg1"/>
                </a:solidFill>
              </a:defRPr>
            </a:lvl4pPr>
            <a:lvl5pPr>
              <a:defRPr sz="12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cs-CZ" dirty="0"/>
              <a:t>Jméno Příjmení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děkov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 hasCustomPrompt="1"/>
          </p:nvPr>
        </p:nvSpPr>
        <p:spPr>
          <a:xfrm>
            <a:off x="1043608" y="4941168"/>
            <a:ext cx="7848872" cy="1152128"/>
          </a:xfrm>
          <a:prstGeom prst="rect">
            <a:avLst/>
          </a:prstGeom>
        </p:spPr>
        <p:txBody>
          <a:bodyPr anchor="ctr" anchorCtr="0"/>
          <a:lstStyle>
            <a:lvl1pPr algn="l">
              <a:defRPr sz="3200" b="1"/>
            </a:lvl1pPr>
          </a:lstStyle>
          <a:p>
            <a:r>
              <a:rPr lang="cs-CZ" dirty="0"/>
              <a:t>Poděkování / Kontakt …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8604448" y="6453337"/>
            <a:ext cx="539552" cy="404664"/>
          </a:xfrm>
          <a:prstGeom prst="rect">
            <a:avLst/>
          </a:prstGeom>
        </p:spPr>
        <p:txBody>
          <a:bodyPr anchor="ctr" anchorCtr="0"/>
          <a:lstStyle>
            <a:lvl1pPr algn="ctr">
              <a:defRPr sz="1600"/>
            </a:lvl1pPr>
          </a:lstStyle>
          <a:p>
            <a:fld id="{4E365EFC-0F77-4B87-BABE-1C8D3BFB968F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6" name="Zástupný symbol pro text 7"/>
          <p:cNvSpPr>
            <a:spLocks noGrp="1"/>
          </p:cNvSpPr>
          <p:nvPr>
            <p:ph type="body" sz="quarter" idx="13"/>
          </p:nvPr>
        </p:nvSpPr>
        <p:spPr>
          <a:xfrm>
            <a:off x="467866" y="0"/>
            <a:ext cx="4968230" cy="333375"/>
          </a:xfrm>
        </p:spPr>
        <p:txBody>
          <a:bodyPr>
            <a:noAutofit/>
          </a:bodyPr>
          <a:lstStyle>
            <a:lvl1pPr>
              <a:buNone/>
              <a:defRPr sz="16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cs-CZ" dirty="0"/>
              <a:t>Klepnutím lze upravit styly předlohy textu.</a:t>
            </a:r>
          </a:p>
        </p:txBody>
      </p:sp>
      <p:sp>
        <p:nvSpPr>
          <p:cNvPr id="7" name="Zástupný symbol pro text 9"/>
          <p:cNvSpPr>
            <a:spLocks noGrp="1"/>
          </p:cNvSpPr>
          <p:nvPr>
            <p:ph type="body" sz="quarter" idx="14" hasCustomPrompt="1"/>
          </p:nvPr>
        </p:nvSpPr>
        <p:spPr>
          <a:xfrm>
            <a:off x="468313" y="333375"/>
            <a:ext cx="4608512" cy="215305"/>
          </a:xfrm>
        </p:spPr>
        <p:txBody>
          <a:bodyPr anchor="ctr" anchorCtr="0">
            <a:noAutofit/>
          </a:bodyPr>
          <a:lstStyle>
            <a:lvl1pPr>
              <a:buNone/>
              <a:defRPr sz="1200" b="1">
                <a:solidFill>
                  <a:schemeClr val="bg1"/>
                </a:solidFill>
              </a:defRPr>
            </a:lvl1pPr>
            <a:lvl2pPr>
              <a:defRPr sz="1200" b="1">
                <a:solidFill>
                  <a:schemeClr val="bg1"/>
                </a:solidFill>
              </a:defRPr>
            </a:lvl2pPr>
            <a:lvl3pPr>
              <a:defRPr sz="1200" b="1">
                <a:solidFill>
                  <a:schemeClr val="bg1"/>
                </a:solidFill>
              </a:defRPr>
            </a:lvl3pPr>
            <a:lvl4pPr>
              <a:defRPr sz="1200" b="1">
                <a:solidFill>
                  <a:schemeClr val="bg1"/>
                </a:solidFill>
              </a:defRPr>
            </a:lvl4pPr>
            <a:lvl5pPr>
              <a:defRPr sz="12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cs-CZ" dirty="0"/>
              <a:t>Jméno Příjmení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24744"/>
            <a:ext cx="3008313" cy="108012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1124744"/>
            <a:ext cx="5111750" cy="532859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2204864"/>
            <a:ext cx="3008313" cy="42590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dirty="0"/>
              <a:t>Klepnutím lze upravit styly předlohy textu.</a:t>
            </a:r>
          </a:p>
        </p:txBody>
      </p:sp>
      <p:sp>
        <p:nvSpPr>
          <p:cNvPr id="8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8604448" y="6453337"/>
            <a:ext cx="539552" cy="404664"/>
          </a:xfrm>
          <a:prstGeom prst="rect">
            <a:avLst/>
          </a:prstGeom>
        </p:spPr>
        <p:txBody>
          <a:bodyPr anchor="ctr" anchorCtr="0"/>
          <a:lstStyle>
            <a:lvl1pPr algn="ctr">
              <a:defRPr sz="1600"/>
            </a:lvl1pPr>
          </a:lstStyle>
          <a:p>
            <a:fld id="{4E365EFC-0F77-4B87-BABE-1C8D3BFB968F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9" name="Zástupný symbol pro text 7"/>
          <p:cNvSpPr>
            <a:spLocks noGrp="1"/>
          </p:cNvSpPr>
          <p:nvPr>
            <p:ph type="body" sz="quarter" idx="13"/>
          </p:nvPr>
        </p:nvSpPr>
        <p:spPr>
          <a:xfrm>
            <a:off x="467866" y="0"/>
            <a:ext cx="4968230" cy="333375"/>
          </a:xfrm>
        </p:spPr>
        <p:txBody>
          <a:bodyPr>
            <a:noAutofit/>
          </a:bodyPr>
          <a:lstStyle>
            <a:lvl1pPr>
              <a:buNone/>
              <a:defRPr sz="16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cs-CZ" dirty="0"/>
              <a:t>Klepnutím lze upravit styly předlohy textu.</a:t>
            </a:r>
          </a:p>
        </p:txBody>
      </p:sp>
      <p:sp>
        <p:nvSpPr>
          <p:cNvPr id="10" name="Zástupný symbol pro text 9"/>
          <p:cNvSpPr>
            <a:spLocks noGrp="1"/>
          </p:cNvSpPr>
          <p:nvPr>
            <p:ph type="body" sz="quarter" idx="14" hasCustomPrompt="1"/>
          </p:nvPr>
        </p:nvSpPr>
        <p:spPr>
          <a:xfrm>
            <a:off x="468313" y="333375"/>
            <a:ext cx="4608512" cy="215305"/>
          </a:xfrm>
        </p:spPr>
        <p:txBody>
          <a:bodyPr anchor="ctr" anchorCtr="0">
            <a:noAutofit/>
          </a:bodyPr>
          <a:lstStyle>
            <a:lvl1pPr>
              <a:buNone/>
              <a:defRPr sz="1200" b="1">
                <a:solidFill>
                  <a:schemeClr val="bg1"/>
                </a:solidFill>
              </a:defRPr>
            </a:lvl1pPr>
            <a:lvl2pPr>
              <a:defRPr sz="1200" b="1">
                <a:solidFill>
                  <a:schemeClr val="bg1"/>
                </a:solidFill>
              </a:defRPr>
            </a:lvl2pPr>
            <a:lvl3pPr>
              <a:defRPr sz="1200" b="1">
                <a:solidFill>
                  <a:schemeClr val="bg1"/>
                </a:solidFill>
              </a:defRPr>
            </a:lvl3pPr>
            <a:lvl4pPr>
              <a:defRPr sz="1200" b="1">
                <a:solidFill>
                  <a:schemeClr val="bg1"/>
                </a:solidFill>
              </a:defRPr>
            </a:lvl4pPr>
            <a:lvl5pPr>
              <a:defRPr sz="12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cs-CZ" dirty="0"/>
              <a:t>Jméno Příjmení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950494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826368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50445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8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8604448" y="6453337"/>
            <a:ext cx="539552" cy="404664"/>
          </a:xfrm>
          <a:prstGeom prst="rect">
            <a:avLst/>
          </a:prstGeom>
        </p:spPr>
        <p:txBody>
          <a:bodyPr anchor="ctr" anchorCtr="0"/>
          <a:lstStyle>
            <a:lvl1pPr algn="ctr">
              <a:defRPr sz="1600"/>
            </a:lvl1pPr>
          </a:lstStyle>
          <a:p>
            <a:fld id="{4E365EFC-0F77-4B87-BABE-1C8D3BFB968F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9" name="Zástupný symbol pro text 7"/>
          <p:cNvSpPr>
            <a:spLocks noGrp="1"/>
          </p:cNvSpPr>
          <p:nvPr>
            <p:ph type="body" sz="quarter" idx="13"/>
          </p:nvPr>
        </p:nvSpPr>
        <p:spPr>
          <a:xfrm>
            <a:off x="467866" y="0"/>
            <a:ext cx="4968230" cy="333375"/>
          </a:xfrm>
        </p:spPr>
        <p:txBody>
          <a:bodyPr>
            <a:noAutofit/>
          </a:bodyPr>
          <a:lstStyle>
            <a:lvl1pPr>
              <a:buNone/>
              <a:defRPr sz="16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cs-CZ" dirty="0"/>
              <a:t>Klepnutím lze upravit styly předlohy textu.</a:t>
            </a:r>
          </a:p>
        </p:txBody>
      </p:sp>
      <p:sp>
        <p:nvSpPr>
          <p:cNvPr id="10" name="Zástupný symbol pro text 9"/>
          <p:cNvSpPr>
            <a:spLocks noGrp="1"/>
          </p:cNvSpPr>
          <p:nvPr>
            <p:ph type="body" sz="quarter" idx="14" hasCustomPrompt="1"/>
          </p:nvPr>
        </p:nvSpPr>
        <p:spPr>
          <a:xfrm>
            <a:off x="468313" y="333375"/>
            <a:ext cx="4608512" cy="215305"/>
          </a:xfrm>
        </p:spPr>
        <p:txBody>
          <a:bodyPr anchor="ctr" anchorCtr="0">
            <a:noAutofit/>
          </a:bodyPr>
          <a:lstStyle>
            <a:lvl1pPr>
              <a:buNone/>
              <a:defRPr sz="1200" b="1">
                <a:solidFill>
                  <a:schemeClr val="bg1"/>
                </a:solidFill>
              </a:defRPr>
            </a:lvl1pPr>
            <a:lvl2pPr>
              <a:defRPr sz="1200" b="1">
                <a:solidFill>
                  <a:schemeClr val="bg1"/>
                </a:solidFill>
              </a:defRPr>
            </a:lvl2pPr>
            <a:lvl3pPr>
              <a:defRPr sz="1200" b="1">
                <a:solidFill>
                  <a:schemeClr val="bg1"/>
                </a:solidFill>
              </a:defRPr>
            </a:lvl3pPr>
            <a:lvl4pPr>
              <a:defRPr sz="1200" b="1">
                <a:solidFill>
                  <a:schemeClr val="bg1"/>
                </a:solidFill>
              </a:defRPr>
            </a:lvl4pPr>
            <a:lvl5pPr>
              <a:defRPr sz="12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cs-CZ" dirty="0"/>
              <a:t>Jméno Příjmení</a:t>
            </a: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071389"/>
            <a:ext cx="8229600" cy="4381947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8604448" y="6453337"/>
            <a:ext cx="539552" cy="404664"/>
          </a:xfrm>
          <a:prstGeom prst="rect">
            <a:avLst/>
          </a:prstGeom>
        </p:spPr>
        <p:txBody>
          <a:bodyPr anchor="ctr" anchorCtr="0"/>
          <a:lstStyle>
            <a:lvl1pPr algn="ctr">
              <a:defRPr sz="1600"/>
            </a:lvl1pPr>
          </a:lstStyle>
          <a:p>
            <a:fld id="{4E365EFC-0F77-4B87-BABE-1C8D3BFB968F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8" name="Zástupný symbol pro text 7"/>
          <p:cNvSpPr>
            <a:spLocks noGrp="1"/>
          </p:cNvSpPr>
          <p:nvPr>
            <p:ph type="body" sz="quarter" idx="13"/>
          </p:nvPr>
        </p:nvSpPr>
        <p:spPr>
          <a:xfrm>
            <a:off x="467866" y="0"/>
            <a:ext cx="4968230" cy="333375"/>
          </a:xfrm>
        </p:spPr>
        <p:txBody>
          <a:bodyPr>
            <a:noAutofit/>
          </a:bodyPr>
          <a:lstStyle>
            <a:lvl1pPr>
              <a:buNone/>
              <a:defRPr sz="16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cs-CZ" dirty="0"/>
              <a:t>Klepnutím lze upravit styly předlohy textu.</a:t>
            </a:r>
          </a:p>
        </p:txBody>
      </p:sp>
      <p:sp>
        <p:nvSpPr>
          <p:cNvPr id="9" name="Zástupný symbol pro text 9"/>
          <p:cNvSpPr>
            <a:spLocks noGrp="1"/>
          </p:cNvSpPr>
          <p:nvPr>
            <p:ph type="body" sz="quarter" idx="14" hasCustomPrompt="1"/>
          </p:nvPr>
        </p:nvSpPr>
        <p:spPr>
          <a:xfrm>
            <a:off x="468313" y="333375"/>
            <a:ext cx="4608512" cy="215305"/>
          </a:xfrm>
        </p:spPr>
        <p:txBody>
          <a:bodyPr anchor="ctr" anchorCtr="0">
            <a:noAutofit/>
          </a:bodyPr>
          <a:lstStyle>
            <a:lvl1pPr>
              <a:buNone/>
              <a:defRPr sz="1200" b="1">
                <a:solidFill>
                  <a:schemeClr val="bg1"/>
                </a:solidFill>
              </a:defRPr>
            </a:lvl1pPr>
            <a:lvl2pPr>
              <a:defRPr sz="1200" b="1">
                <a:solidFill>
                  <a:schemeClr val="bg1"/>
                </a:solidFill>
              </a:defRPr>
            </a:lvl2pPr>
            <a:lvl3pPr>
              <a:defRPr sz="1200" b="1">
                <a:solidFill>
                  <a:schemeClr val="bg1"/>
                </a:solidFill>
              </a:defRPr>
            </a:lvl3pPr>
            <a:lvl4pPr>
              <a:defRPr sz="1200" b="1">
                <a:solidFill>
                  <a:schemeClr val="bg1"/>
                </a:solidFill>
              </a:defRPr>
            </a:lvl4pPr>
            <a:lvl5pPr>
              <a:defRPr sz="12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cs-CZ" dirty="0"/>
              <a:t>Jméno Příjmení</a:t>
            </a: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1196752"/>
            <a:ext cx="2057400" cy="5184576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1196752"/>
            <a:ext cx="6019800" cy="5184576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8604448" y="6453337"/>
            <a:ext cx="539552" cy="404664"/>
          </a:xfrm>
          <a:prstGeom prst="rect">
            <a:avLst/>
          </a:prstGeom>
        </p:spPr>
        <p:txBody>
          <a:bodyPr anchor="ctr" anchorCtr="0"/>
          <a:lstStyle>
            <a:lvl1pPr algn="ctr">
              <a:defRPr sz="1600"/>
            </a:lvl1pPr>
          </a:lstStyle>
          <a:p>
            <a:fld id="{4E365EFC-0F77-4B87-BABE-1C8D3BFB968F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8" name="Zástupný symbol pro text 7"/>
          <p:cNvSpPr>
            <a:spLocks noGrp="1"/>
          </p:cNvSpPr>
          <p:nvPr>
            <p:ph type="body" sz="quarter" idx="13"/>
          </p:nvPr>
        </p:nvSpPr>
        <p:spPr>
          <a:xfrm>
            <a:off x="467866" y="0"/>
            <a:ext cx="4968230" cy="333375"/>
          </a:xfrm>
        </p:spPr>
        <p:txBody>
          <a:bodyPr>
            <a:noAutofit/>
          </a:bodyPr>
          <a:lstStyle>
            <a:lvl1pPr>
              <a:buNone/>
              <a:defRPr sz="16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cs-CZ" dirty="0"/>
              <a:t>Klepnutím lze upravit styly předlohy textu.</a:t>
            </a:r>
          </a:p>
        </p:txBody>
      </p:sp>
      <p:sp>
        <p:nvSpPr>
          <p:cNvPr id="9" name="Zástupný symbol pro text 9"/>
          <p:cNvSpPr>
            <a:spLocks noGrp="1"/>
          </p:cNvSpPr>
          <p:nvPr>
            <p:ph type="body" sz="quarter" idx="14" hasCustomPrompt="1"/>
          </p:nvPr>
        </p:nvSpPr>
        <p:spPr>
          <a:xfrm>
            <a:off x="468313" y="333375"/>
            <a:ext cx="4608512" cy="215305"/>
          </a:xfrm>
        </p:spPr>
        <p:txBody>
          <a:bodyPr anchor="ctr" anchorCtr="0">
            <a:noAutofit/>
          </a:bodyPr>
          <a:lstStyle>
            <a:lvl1pPr>
              <a:buNone/>
              <a:defRPr sz="1200" b="1">
                <a:solidFill>
                  <a:schemeClr val="bg1"/>
                </a:solidFill>
              </a:defRPr>
            </a:lvl1pPr>
            <a:lvl2pPr>
              <a:defRPr sz="1200" b="1">
                <a:solidFill>
                  <a:schemeClr val="bg1"/>
                </a:solidFill>
              </a:defRPr>
            </a:lvl2pPr>
            <a:lvl3pPr>
              <a:defRPr sz="1200" b="1">
                <a:solidFill>
                  <a:schemeClr val="bg1"/>
                </a:solidFill>
              </a:defRPr>
            </a:lvl3pPr>
            <a:lvl4pPr>
              <a:defRPr sz="1200" b="1">
                <a:solidFill>
                  <a:schemeClr val="bg1"/>
                </a:solidFill>
              </a:defRPr>
            </a:lvl4pPr>
            <a:lvl5pPr>
              <a:defRPr sz="12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cs-CZ" dirty="0"/>
              <a:t>Jméno Příjmení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2071389"/>
            <a:ext cx="8229600" cy="4381947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8604448" y="6453337"/>
            <a:ext cx="539552" cy="404664"/>
          </a:xfrm>
          <a:prstGeom prst="rect">
            <a:avLst/>
          </a:prstGeom>
        </p:spPr>
        <p:txBody>
          <a:bodyPr anchor="ctr" anchorCtr="0"/>
          <a:lstStyle>
            <a:lvl1pPr algn="ctr">
              <a:defRPr sz="1600"/>
            </a:lvl1pPr>
          </a:lstStyle>
          <a:p>
            <a:fld id="{4E365EFC-0F77-4B87-BABE-1C8D3BFB968F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8" name="Zástupný symbol pro text 7"/>
          <p:cNvSpPr>
            <a:spLocks noGrp="1"/>
          </p:cNvSpPr>
          <p:nvPr>
            <p:ph type="body" sz="quarter" idx="13"/>
          </p:nvPr>
        </p:nvSpPr>
        <p:spPr>
          <a:xfrm>
            <a:off x="467866" y="0"/>
            <a:ext cx="4968230" cy="333375"/>
          </a:xfrm>
        </p:spPr>
        <p:txBody>
          <a:bodyPr>
            <a:noAutofit/>
          </a:bodyPr>
          <a:lstStyle>
            <a:lvl1pPr>
              <a:buNone/>
              <a:defRPr sz="16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cs-CZ" dirty="0"/>
              <a:t>Klepnutím lze upravit styly předlohy textu.</a:t>
            </a:r>
          </a:p>
        </p:txBody>
      </p:sp>
      <p:sp>
        <p:nvSpPr>
          <p:cNvPr id="9" name="Zástupný symbol pro text 9"/>
          <p:cNvSpPr>
            <a:spLocks noGrp="1"/>
          </p:cNvSpPr>
          <p:nvPr>
            <p:ph type="body" sz="quarter" idx="14" hasCustomPrompt="1"/>
          </p:nvPr>
        </p:nvSpPr>
        <p:spPr>
          <a:xfrm>
            <a:off x="468313" y="333375"/>
            <a:ext cx="4608512" cy="215305"/>
          </a:xfrm>
        </p:spPr>
        <p:txBody>
          <a:bodyPr anchor="ctr" anchorCtr="0">
            <a:noAutofit/>
          </a:bodyPr>
          <a:lstStyle>
            <a:lvl1pPr>
              <a:buNone/>
              <a:defRPr sz="1200" b="1">
                <a:solidFill>
                  <a:schemeClr val="bg1"/>
                </a:solidFill>
              </a:defRPr>
            </a:lvl1pPr>
            <a:lvl2pPr>
              <a:defRPr sz="1200" b="1">
                <a:solidFill>
                  <a:schemeClr val="bg1"/>
                </a:solidFill>
              </a:defRPr>
            </a:lvl2pPr>
            <a:lvl3pPr>
              <a:defRPr sz="1200" b="1">
                <a:solidFill>
                  <a:schemeClr val="bg1"/>
                </a:solidFill>
              </a:defRPr>
            </a:lvl3pPr>
            <a:lvl4pPr>
              <a:defRPr sz="1200" b="1">
                <a:solidFill>
                  <a:schemeClr val="bg1"/>
                </a:solidFill>
              </a:defRPr>
            </a:lvl4pPr>
            <a:lvl5pPr>
              <a:defRPr sz="12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cs-CZ" dirty="0"/>
              <a:t>Jméno Příjmení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8604448" y="6453337"/>
            <a:ext cx="539552" cy="404664"/>
          </a:xfrm>
          <a:prstGeom prst="rect">
            <a:avLst/>
          </a:prstGeom>
        </p:spPr>
        <p:txBody>
          <a:bodyPr anchor="ctr" anchorCtr="0"/>
          <a:lstStyle>
            <a:lvl1pPr algn="ctr">
              <a:defRPr sz="1600"/>
            </a:lvl1pPr>
          </a:lstStyle>
          <a:p>
            <a:fld id="{4E365EFC-0F77-4B87-BABE-1C8D3BFB968F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8" name="Zástupný symbol pro text 7"/>
          <p:cNvSpPr>
            <a:spLocks noGrp="1"/>
          </p:cNvSpPr>
          <p:nvPr>
            <p:ph type="body" sz="quarter" idx="13"/>
          </p:nvPr>
        </p:nvSpPr>
        <p:spPr>
          <a:xfrm>
            <a:off x="467866" y="0"/>
            <a:ext cx="4968230" cy="333375"/>
          </a:xfrm>
        </p:spPr>
        <p:txBody>
          <a:bodyPr>
            <a:noAutofit/>
          </a:bodyPr>
          <a:lstStyle>
            <a:lvl1pPr>
              <a:buNone/>
              <a:defRPr sz="16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cs-CZ" dirty="0"/>
              <a:t>Klepnutím lze upravit styly předlohy textu.</a:t>
            </a:r>
          </a:p>
        </p:txBody>
      </p:sp>
      <p:sp>
        <p:nvSpPr>
          <p:cNvPr id="10" name="Zástupný symbol pro text 9"/>
          <p:cNvSpPr>
            <a:spLocks noGrp="1"/>
          </p:cNvSpPr>
          <p:nvPr>
            <p:ph type="body" sz="quarter" idx="14" hasCustomPrompt="1"/>
          </p:nvPr>
        </p:nvSpPr>
        <p:spPr>
          <a:xfrm>
            <a:off x="468313" y="333375"/>
            <a:ext cx="4608512" cy="215305"/>
          </a:xfrm>
        </p:spPr>
        <p:txBody>
          <a:bodyPr anchor="ctr" anchorCtr="0">
            <a:noAutofit/>
          </a:bodyPr>
          <a:lstStyle>
            <a:lvl1pPr>
              <a:buNone/>
              <a:defRPr sz="1200" b="1">
                <a:solidFill>
                  <a:schemeClr val="bg1"/>
                </a:solidFill>
              </a:defRPr>
            </a:lvl1pPr>
            <a:lvl2pPr>
              <a:defRPr sz="1200" b="1">
                <a:solidFill>
                  <a:schemeClr val="bg1"/>
                </a:solidFill>
              </a:defRPr>
            </a:lvl2pPr>
            <a:lvl3pPr>
              <a:defRPr sz="1200" b="1">
                <a:solidFill>
                  <a:schemeClr val="bg1"/>
                </a:solidFill>
              </a:defRPr>
            </a:lvl3pPr>
            <a:lvl4pPr>
              <a:defRPr sz="1200" b="1">
                <a:solidFill>
                  <a:schemeClr val="bg1"/>
                </a:solidFill>
              </a:defRPr>
            </a:lvl4pPr>
            <a:lvl5pPr>
              <a:defRPr sz="12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cs-CZ" dirty="0"/>
              <a:t>Jméno Příjmení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8604448" y="6453337"/>
            <a:ext cx="539552" cy="404664"/>
          </a:xfrm>
          <a:prstGeom prst="rect">
            <a:avLst/>
          </a:prstGeom>
        </p:spPr>
        <p:txBody>
          <a:bodyPr anchor="ctr" anchorCtr="0"/>
          <a:lstStyle>
            <a:lvl1pPr algn="ctr">
              <a:defRPr sz="1600"/>
            </a:lvl1pPr>
          </a:lstStyle>
          <a:p>
            <a:fld id="{4E365EFC-0F77-4B87-BABE-1C8D3BFB968F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8" name="Zástupný symbol pro text 7"/>
          <p:cNvSpPr>
            <a:spLocks noGrp="1"/>
          </p:cNvSpPr>
          <p:nvPr>
            <p:ph type="body" sz="quarter" idx="13"/>
          </p:nvPr>
        </p:nvSpPr>
        <p:spPr>
          <a:xfrm>
            <a:off x="467866" y="0"/>
            <a:ext cx="4968230" cy="333375"/>
          </a:xfrm>
        </p:spPr>
        <p:txBody>
          <a:bodyPr>
            <a:noAutofit/>
          </a:bodyPr>
          <a:lstStyle>
            <a:lvl1pPr>
              <a:buNone/>
              <a:defRPr sz="16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cs-CZ" dirty="0"/>
              <a:t>Klepnutím lze upravit styly předlohy textu.</a:t>
            </a:r>
          </a:p>
        </p:txBody>
      </p:sp>
      <p:sp>
        <p:nvSpPr>
          <p:cNvPr id="9" name="Zástupný symbol pro text 9"/>
          <p:cNvSpPr>
            <a:spLocks noGrp="1"/>
          </p:cNvSpPr>
          <p:nvPr>
            <p:ph type="body" sz="quarter" idx="14" hasCustomPrompt="1"/>
          </p:nvPr>
        </p:nvSpPr>
        <p:spPr>
          <a:xfrm>
            <a:off x="468313" y="333375"/>
            <a:ext cx="4608512" cy="215305"/>
          </a:xfrm>
        </p:spPr>
        <p:txBody>
          <a:bodyPr anchor="ctr" anchorCtr="0">
            <a:noAutofit/>
          </a:bodyPr>
          <a:lstStyle>
            <a:lvl1pPr>
              <a:buNone/>
              <a:defRPr sz="1200" b="1">
                <a:solidFill>
                  <a:schemeClr val="bg1"/>
                </a:solidFill>
              </a:defRPr>
            </a:lvl1pPr>
            <a:lvl2pPr>
              <a:defRPr sz="1200" b="1">
                <a:solidFill>
                  <a:schemeClr val="bg1"/>
                </a:solidFill>
              </a:defRPr>
            </a:lvl2pPr>
            <a:lvl3pPr>
              <a:defRPr sz="1200" b="1">
                <a:solidFill>
                  <a:schemeClr val="bg1"/>
                </a:solidFill>
              </a:defRPr>
            </a:lvl3pPr>
            <a:lvl4pPr>
              <a:defRPr sz="1200" b="1">
                <a:solidFill>
                  <a:schemeClr val="bg1"/>
                </a:solidFill>
              </a:defRPr>
            </a:lvl4pPr>
            <a:lvl5pPr>
              <a:defRPr sz="12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cs-CZ" dirty="0"/>
              <a:t>Jméno Příjmení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052736"/>
            <a:ext cx="8229600" cy="72008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783357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783357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8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8604448" y="6453337"/>
            <a:ext cx="539552" cy="404664"/>
          </a:xfrm>
          <a:prstGeom prst="rect">
            <a:avLst/>
          </a:prstGeom>
        </p:spPr>
        <p:txBody>
          <a:bodyPr anchor="ctr" anchorCtr="0"/>
          <a:lstStyle>
            <a:lvl1pPr algn="ctr">
              <a:defRPr sz="1600"/>
            </a:lvl1pPr>
          </a:lstStyle>
          <a:p>
            <a:fld id="{4E365EFC-0F77-4B87-BABE-1C8D3BFB968F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9" name="Zástupný symbol pro text 7"/>
          <p:cNvSpPr>
            <a:spLocks noGrp="1"/>
          </p:cNvSpPr>
          <p:nvPr>
            <p:ph type="body" sz="quarter" idx="13"/>
          </p:nvPr>
        </p:nvSpPr>
        <p:spPr>
          <a:xfrm>
            <a:off x="467866" y="0"/>
            <a:ext cx="4968230" cy="333375"/>
          </a:xfrm>
        </p:spPr>
        <p:txBody>
          <a:bodyPr>
            <a:noAutofit/>
          </a:bodyPr>
          <a:lstStyle>
            <a:lvl1pPr>
              <a:buNone/>
              <a:defRPr sz="16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cs-CZ" dirty="0"/>
              <a:t>Klepnutím lze upravit styly předlohy textu.</a:t>
            </a:r>
          </a:p>
        </p:txBody>
      </p:sp>
      <p:sp>
        <p:nvSpPr>
          <p:cNvPr id="10" name="Zástupný symbol pro text 9"/>
          <p:cNvSpPr>
            <a:spLocks noGrp="1"/>
          </p:cNvSpPr>
          <p:nvPr>
            <p:ph type="body" sz="quarter" idx="14" hasCustomPrompt="1"/>
          </p:nvPr>
        </p:nvSpPr>
        <p:spPr>
          <a:xfrm>
            <a:off x="468313" y="333375"/>
            <a:ext cx="4608512" cy="215305"/>
          </a:xfrm>
        </p:spPr>
        <p:txBody>
          <a:bodyPr anchor="ctr" anchorCtr="0">
            <a:noAutofit/>
          </a:bodyPr>
          <a:lstStyle>
            <a:lvl1pPr>
              <a:buNone/>
              <a:defRPr sz="1200" b="1">
                <a:solidFill>
                  <a:schemeClr val="bg1"/>
                </a:solidFill>
              </a:defRPr>
            </a:lvl1pPr>
            <a:lvl2pPr>
              <a:defRPr sz="1200" b="1">
                <a:solidFill>
                  <a:schemeClr val="bg1"/>
                </a:solidFill>
              </a:defRPr>
            </a:lvl2pPr>
            <a:lvl3pPr>
              <a:defRPr sz="1200" b="1">
                <a:solidFill>
                  <a:schemeClr val="bg1"/>
                </a:solidFill>
              </a:defRPr>
            </a:lvl3pPr>
            <a:lvl4pPr>
              <a:defRPr sz="1200" b="1">
                <a:solidFill>
                  <a:schemeClr val="bg1"/>
                </a:solidFill>
              </a:defRPr>
            </a:lvl4pPr>
            <a:lvl5pPr>
              <a:defRPr sz="12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cs-CZ" dirty="0"/>
              <a:t>Jméno Příjmení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052736"/>
            <a:ext cx="8229600" cy="72008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781126"/>
            <a:ext cx="4040188" cy="639762"/>
          </a:xfrm>
        </p:spPr>
        <p:txBody>
          <a:bodyPr anchor="ctr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430040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781126"/>
            <a:ext cx="4041775" cy="639762"/>
          </a:xfrm>
        </p:spPr>
        <p:txBody>
          <a:bodyPr anchor="ctr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430040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10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8604448" y="6453337"/>
            <a:ext cx="539552" cy="404664"/>
          </a:xfrm>
          <a:prstGeom prst="rect">
            <a:avLst/>
          </a:prstGeom>
        </p:spPr>
        <p:txBody>
          <a:bodyPr anchor="ctr" anchorCtr="0"/>
          <a:lstStyle>
            <a:lvl1pPr algn="ctr">
              <a:defRPr sz="1600"/>
            </a:lvl1pPr>
          </a:lstStyle>
          <a:p>
            <a:fld id="{4E365EFC-0F77-4B87-BABE-1C8D3BFB968F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1" name="Zástupný symbol pro text 7"/>
          <p:cNvSpPr>
            <a:spLocks noGrp="1"/>
          </p:cNvSpPr>
          <p:nvPr>
            <p:ph type="body" sz="quarter" idx="13"/>
          </p:nvPr>
        </p:nvSpPr>
        <p:spPr>
          <a:xfrm>
            <a:off x="467866" y="0"/>
            <a:ext cx="4968230" cy="333375"/>
          </a:xfrm>
        </p:spPr>
        <p:txBody>
          <a:bodyPr>
            <a:noAutofit/>
          </a:bodyPr>
          <a:lstStyle>
            <a:lvl1pPr>
              <a:buNone/>
              <a:defRPr sz="16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cs-CZ" dirty="0"/>
              <a:t>Klepnutím lze upravit styly předlohy textu.</a:t>
            </a:r>
          </a:p>
        </p:txBody>
      </p:sp>
      <p:sp>
        <p:nvSpPr>
          <p:cNvPr id="12" name="Zástupný symbol pro text 9"/>
          <p:cNvSpPr>
            <a:spLocks noGrp="1"/>
          </p:cNvSpPr>
          <p:nvPr>
            <p:ph type="body" sz="quarter" idx="14" hasCustomPrompt="1"/>
          </p:nvPr>
        </p:nvSpPr>
        <p:spPr>
          <a:xfrm>
            <a:off x="468313" y="333375"/>
            <a:ext cx="4608512" cy="215305"/>
          </a:xfrm>
        </p:spPr>
        <p:txBody>
          <a:bodyPr anchor="ctr" anchorCtr="0">
            <a:noAutofit/>
          </a:bodyPr>
          <a:lstStyle>
            <a:lvl1pPr>
              <a:buNone/>
              <a:defRPr sz="1200" b="1">
                <a:solidFill>
                  <a:schemeClr val="bg1"/>
                </a:solidFill>
              </a:defRPr>
            </a:lvl1pPr>
            <a:lvl2pPr>
              <a:defRPr sz="1200" b="1">
                <a:solidFill>
                  <a:schemeClr val="bg1"/>
                </a:solidFill>
              </a:defRPr>
            </a:lvl2pPr>
            <a:lvl3pPr>
              <a:defRPr sz="1200" b="1">
                <a:solidFill>
                  <a:schemeClr val="bg1"/>
                </a:solidFill>
              </a:defRPr>
            </a:lvl3pPr>
            <a:lvl4pPr>
              <a:defRPr sz="1200" b="1">
                <a:solidFill>
                  <a:schemeClr val="bg1"/>
                </a:solidFill>
              </a:defRPr>
            </a:lvl4pPr>
            <a:lvl5pPr>
              <a:defRPr sz="12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cs-CZ" dirty="0"/>
              <a:t>Jméno Příjmení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8604448" y="6453337"/>
            <a:ext cx="539552" cy="404664"/>
          </a:xfrm>
          <a:prstGeom prst="rect">
            <a:avLst/>
          </a:prstGeom>
        </p:spPr>
        <p:txBody>
          <a:bodyPr anchor="ctr" anchorCtr="0"/>
          <a:lstStyle>
            <a:lvl1pPr algn="ctr">
              <a:defRPr sz="1600"/>
            </a:lvl1pPr>
          </a:lstStyle>
          <a:p>
            <a:fld id="{4E365EFC-0F77-4B87-BABE-1C8D3BFB968F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7" name="Zástupný symbol pro text 7"/>
          <p:cNvSpPr>
            <a:spLocks noGrp="1"/>
          </p:cNvSpPr>
          <p:nvPr>
            <p:ph type="body" sz="quarter" idx="13"/>
          </p:nvPr>
        </p:nvSpPr>
        <p:spPr>
          <a:xfrm>
            <a:off x="467866" y="0"/>
            <a:ext cx="4968230" cy="333375"/>
          </a:xfrm>
        </p:spPr>
        <p:txBody>
          <a:bodyPr>
            <a:noAutofit/>
          </a:bodyPr>
          <a:lstStyle>
            <a:lvl1pPr>
              <a:buNone/>
              <a:defRPr sz="16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cs-CZ" dirty="0"/>
              <a:t>Klepnutím lze upravit styly předlohy textu.</a:t>
            </a:r>
          </a:p>
        </p:txBody>
      </p:sp>
      <p:sp>
        <p:nvSpPr>
          <p:cNvPr id="8" name="Zástupný symbol pro text 9"/>
          <p:cNvSpPr>
            <a:spLocks noGrp="1"/>
          </p:cNvSpPr>
          <p:nvPr>
            <p:ph type="body" sz="quarter" idx="14" hasCustomPrompt="1"/>
          </p:nvPr>
        </p:nvSpPr>
        <p:spPr>
          <a:xfrm>
            <a:off x="468313" y="333375"/>
            <a:ext cx="4608512" cy="215305"/>
          </a:xfrm>
        </p:spPr>
        <p:txBody>
          <a:bodyPr anchor="ctr" anchorCtr="0">
            <a:noAutofit/>
          </a:bodyPr>
          <a:lstStyle>
            <a:lvl1pPr>
              <a:buNone/>
              <a:defRPr sz="1200" b="1">
                <a:solidFill>
                  <a:schemeClr val="bg1"/>
                </a:solidFill>
              </a:defRPr>
            </a:lvl1pPr>
            <a:lvl2pPr>
              <a:defRPr sz="1200" b="1">
                <a:solidFill>
                  <a:schemeClr val="bg1"/>
                </a:solidFill>
              </a:defRPr>
            </a:lvl2pPr>
            <a:lvl3pPr>
              <a:defRPr sz="1200" b="1">
                <a:solidFill>
                  <a:schemeClr val="bg1"/>
                </a:solidFill>
              </a:defRPr>
            </a:lvl3pPr>
            <a:lvl4pPr>
              <a:defRPr sz="1200" b="1">
                <a:solidFill>
                  <a:schemeClr val="bg1"/>
                </a:solidFill>
              </a:defRPr>
            </a:lvl4pPr>
            <a:lvl5pPr>
              <a:defRPr sz="12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cs-CZ" dirty="0"/>
              <a:t>Jméno Příjmení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8604448" y="6453337"/>
            <a:ext cx="539552" cy="404664"/>
          </a:xfrm>
          <a:prstGeom prst="rect">
            <a:avLst/>
          </a:prstGeom>
        </p:spPr>
        <p:txBody>
          <a:bodyPr anchor="ctr" anchorCtr="0"/>
          <a:lstStyle>
            <a:lvl1pPr algn="ctr">
              <a:defRPr sz="1600"/>
            </a:lvl1pPr>
          </a:lstStyle>
          <a:p>
            <a:fld id="{4E365EFC-0F77-4B87-BABE-1C8D3BFB968F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6" name="Zástupný symbol pro text 7"/>
          <p:cNvSpPr>
            <a:spLocks noGrp="1"/>
          </p:cNvSpPr>
          <p:nvPr>
            <p:ph type="body" sz="quarter" idx="13"/>
          </p:nvPr>
        </p:nvSpPr>
        <p:spPr>
          <a:xfrm>
            <a:off x="467866" y="0"/>
            <a:ext cx="4968230" cy="333375"/>
          </a:xfrm>
        </p:spPr>
        <p:txBody>
          <a:bodyPr>
            <a:noAutofit/>
          </a:bodyPr>
          <a:lstStyle>
            <a:lvl1pPr>
              <a:buNone/>
              <a:defRPr sz="16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cs-CZ" dirty="0"/>
              <a:t>Klepnutím lze upravit styly předlohy textu.</a:t>
            </a:r>
          </a:p>
        </p:txBody>
      </p:sp>
      <p:sp>
        <p:nvSpPr>
          <p:cNvPr id="7" name="Zástupný symbol pro text 9"/>
          <p:cNvSpPr>
            <a:spLocks noGrp="1"/>
          </p:cNvSpPr>
          <p:nvPr>
            <p:ph type="body" sz="quarter" idx="14" hasCustomPrompt="1"/>
          </p:nvPr>
        </p:nvSpPr>
        <p:spPr>
          <a:xfrm>
            <a:off x="468313" y="333375"/>
            <a:ext cx="4608512" cy="215305"/>
          </a:xfrm>
        </p:spPr>
        <p:txBody>
          <a:bodyPr anchor="ctr" anchorCtr="0">
            <a:noAutofit/>
          </a:bodyPr>
          <a:lstStyle>
            <a:lvl1pPr>
              <a:buNone/>
              <a:defRPr sz="1200" b="1">
                <a:solidFill>
                  <a:schemeClr val="bg1"/>
                </a:solidFill>
              </a:defRPr>
            </a:lvl1pPr>
            <a:lvl2pPr>
              <a:defRPr sz="1200" b="1">
                <a:solidFill>
                  <a:schemeClr val="bg1"/>
                </a:solidFill>
              </a:defRPr>
            </a:lvl2pPr>
            <a:lvl3pPr>
              <a:defRPr sz="1200" b="1">
                <a:solidFill>
                  <a:schemeClr val="bg1"/>
                </a:solidFill>
              </a:defRPr>
            </a:lvl3pPr>
            <a:lvl4pPr>
              <a:defRPr sz="1200" b="1">
                <a:solidFill>
                  <a:schemeClr val="bg1"/>
                </a:solidFill>
              </a:defRPr>
            </a:lvl4pPr>
            <a:lvl5pPr>
              <a:defRPr sz="12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cs-CZ" dirty="0"/>
              <a:t>Jméno Příjmení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>
          <a:xfrm>
            <a:off x="811882" y="4941168"/>
            <a:ext cx="8316416" cy="11521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1124744"/>
            <a:ext cx="8229600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2071389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/>
              <a:t>Klepnutím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pic>
        <p:nvPicPr>
          <p:cNvPr id="5" name="Obrázek 4" descr="fld-logo-cz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6156176" y="0"/>
            <a:ext cx="2594248" cy="7377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2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1124744"/>
            <a:ext cx="8229600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2071389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/>
              <a:t>Klepnutím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pic>
        <p:nvPicPr>
          <p:cNvPr id="5" name="Obrázek 4" descr="fld-logo-cz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6156176" y="0"/>
            <a:ext cx="2594248" cy="7377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4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Relationship Id="rId5" Type="http://schemas.microsoft.com/office/2007/relationships/hdphoto" Target="../media/hdphoto2.wdp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8.jpeg"/><Relationship Id="rId7" Type="http://schemas.openxmlformats.org/officeDocument/2006/relationships/image" Target="../media/image92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Relationship Id="rId9" Type="http://schemas.openxmlformats.org/officeDocument/2006/relationships/image" Target="../media/image9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jpeg"/><Relationship Id="rId3" Type="http://schemas.openxmlformats.org/officeDocument/2006/relationships/image" Target="../media/image113.png"/><Relationship Id="rId7" Type="http://schemas.openxmlformats.org/officeDocument/2006/relationships/image" Target="../media/image117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6.jpeg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7" Type="http://schemas.microsoft.com/office/2007/relationships/hdphoto" Target="../media/hdphoto4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5.png"/><Relationship Id="rId5" Type="http://schemas.microsoft.com/office/2007/relationships/hdphoto" Target="../media/hdphoto3.wdp"/><Relationship Id="rId4" Type="http://schemas.openxmlformats.org/officeDocument/2006/relationships/image" Target="../media/image12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9.png"/><Relationship Id="rId4" Type="http://schemas.openxmlformats.org/officeDocument/2006/relationships/image" Target="../media/image12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2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0.pn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6.png"/><Relationship Id="rId5" Type="http://schemas.openxmlformats.org/officeDocument/2006/relationships/image" Target="../media/image135.png"/><Relationship Id="rId4" Type="http://schemas.openxmlformats.org/officeDocument/2006/relationships/image" Target="../media/image13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0.png"/><Relationship Id="rId4" Type="http://schemas.openxmlformats.org/officeDocument/2006/relationships/image" Target="../media/image13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5.png"/><Relationship Id="rId4" Type="http://schemas.openxmlformats.org/officeDocument/2006/relationships/image" Target="../media/image143.tif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6.png"/><Relationship Id="rId4" Type="http://schemas.openxmlformats.org/officeDocument/2006/relationships/image" Target="../media/image145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png"/><Relationship Id="rId3" Type="http://schemas.openxmlformats.org/officeDocument/2006/relationships/image" Target="../media/image148.jpeg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51.png"/><Relationship Id="rId5" Type="http://schemas.openxmlformats.org/officeDocument/2006/relationships/image" Target="../media/image150.png"/><Relationship Id="rId4" Type="http://schemas.openxmlformats.org/officeDocument/2006/relationships/image" Target="../media/image149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4.jpeg"/><Relationship Id="rId4" Type="http://schemas.openxmlformats.org/officeDocument/2006/relationships/image" Target="../media/image15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55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8.png"/><Relationship Id="rId4" Type="http://schemas.openxmlformats.org/officeDocument/2006/relationships/image" Target="../media/image157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4.jpeg"/><Relationship Id="rId4" Type="http://schemas.openxmlformats.org/officeDocument/2006/relationships/image" Target="../media/image163.emf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1.png"/><Relationship Id="rId3" Type="http://schemas.openxmlformats.org/officeDocument/2006/relationships/image" Target="../media/image166.png"/><Relationship Id="rId7" Type="http://schemas.openxmlformats.org/officeDocument/2006/relationships/image" Target="../media/image170.png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9.png"/><Relationship Id="rId5" Type="http://schemas.openxmlformats.org/officeDocument/2006/relationships/image" Target="../media/image168.png"/><Relationship Id="rId4" Type="http://schemas.openxmlformats.org/officeDocument/2006/relationships/image" Target="../media/image16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g"/><Relationship Id="rId7" Type="http://schemas.openxmlformats.org/officeDocument/2006/relationships/image" Target="../media/image179.jpeg"/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8.jpg"/><Relationship Id="rId5" Type="http://schemas.openxmlformats.org/officeDocument/2006/relationships/image" Target="../media/image177.jpg"/><Relationship Id="rId4" Type="http://schemas.openxmlformats.org/officeDocument/2006/relationships/image" Target="../media/image176.jp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6.jpeg"/><Relationship Id="rId3" Type="http://schemas.openxmlformats.org/officeDocument/2006/relationships/image" Target="../media/image181.png"/><Relationship Id="rId7" Type="http://schemas.openxmlformats.org/officeDocument/2006/relationships/image" Target="../media/image185.jpe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4.jpeg"/><Relationship Id="rId5" Type="http://schemas.openxmlformats.org/officeDocument/2006/relationships/image" Target="../media/image183.png"/><Relationship Id="rId4" Type="http://schemas.openxmlformats.org/officeDocument/2006/relationships/image" Target="../media/image182.png"/><Relationship Id="rId9" Type="http://schemas.openxmlformats.org/officeDocument/2006/relationships/image" Target="../media/image187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Rocky DEM v aplikacích pro zemědělství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87624" y="5532907"/>
            <a:ext cx="6624736" cy="432048"/>
          </a:xfrm>
        </p:spPr>
        <p:txBody>
          <a:bodyPr/>
          <a:lstStyle/>
          <a:p>
            <a:r>
              <a:rPr lang="cs-CZ" dirty="0"/>
              <a:t>Katedra elektrotechniky a automatizace, Katedra materiálu a strojírenství</a:t>
            </a:r>
          </a:p>
          <a:p>
            <a:r>
              <a:rPr lang="cs-CZ" dirty="0"/>
              <a:t>Technická fakulta, Česká zemědělská univerzita v Praze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0352" y="160759"/>
            <a:ext cx="1304925" cy="75247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6744" y="1870549"/>
            <a:ext cx="2304256" cy="53603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60759"/>
            <a:ext cx="2592288" cy="777686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10693" y="1022128"/>
            <a:ext cx="1115301" cy="369763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95763" y="299051"/>
            <a:ext cx="1372581" cy="50110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text 8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Rocky DEM v aplikacích pro zemědělství</a:t>
            </a:r>
          </a:p>
        </p:txBody>
      </p:sp>
      <p:sp>
        <p:nvSpPr>
          <p:cNvPr id="10" name="Zástupný symbol pro text 9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Nadpis 4"/>
          <p:cNvSpPr>
            <a:spLocks noGrp="1"/>
          </p:cNvSpPr>
          <p:nvPr>
            <p:ph type="title"/>
          </p:nvPr>
        </p:nvSpPr>
        <p:spPr>
          <a:xfrm>
            <a:off x="251520" y="666750"/>
            <a:ext cx="8673738" cy="449984"/>
          </a:xfrm>
        </p:spPr>
        <p:txBody>
          <a:bodyPr>
            <a:noAutofit/>
          </a:bodyPr>
          <a:lstStyle/>
          <a:p>
            <a:r>
              <a:rPr lang="cs-CZ" sz="2400" b="1" dirty="0">
                <a:latin typeface="+mn-lt"/>
              </a:rPr>
              <a:t>Stacionární řešení pro jeden export tlaků (sil) – import do ANSYS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07" y="1116734"/>
            <a:ext cx="5210175" cy="430530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2854" y="1390847"/>
            <a:ext cx="4691353" cy="3386002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3794" y="3933056"/>
            <a:ext cx="3614847" cy="2722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9007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ED3E85-49B4-4173-8FC0-C064F72D35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104" y="1124743"/>
            <a:ext cx="3178696" cy="1563841"/>
          </a:xfrm>
        </p:spPr>
        <p:txBody>
          <a:bodyPr>
            <a:normAutofit/>
          </a:bodyPr>
          <a:lstStyle/>
          <a:p>
            <a:r>
              <a:rPr lang="cs-CZ" dirty="0"/>
              <a:t>Model s adhezí</a:t>
            </a:r>
            <a:br>
              <a:rPr lang="cs-CZ" dirty="0"/>
            </a:br>
            <a:br>
              <a:rPr lang="cs-CZ" dirty="0"/>
            </a:br>
            <a:r>
              <a:rPr lang="cs-CZ" sz="2400" b="0" i="1" dirty="0"/>
              <a:t>vznik nosu</a:t>
            </a:r>
            <a:endParaRPr lang="cs-CZ" b="0" i="1" dirty="0"/>
          </a:p>
        </p:txBody>
      </p:sp>
      <p:pic>
        <p:nvPicPr>
          <p:cNvPr id="6" name="Picture 5" descr="A picture containing computer&#10;&#10;Description automatically generated">
            <a:extLst>
              <a:ext uri="{FF2B5EF4-FFF2-40B4-BE49-F238E27FC236}">
                <a16:creationId xmlns:a16="http://schemas.microsoft.com/office/drawing/2014/main" id="{F7E7CD26-DB48-4D29-8BE2-12778FCFDD4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764704"/>
            <a:ext cx="5134919" cy="32842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B725901-9244-4881-8D18-CFB8CF894C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3363" y="4177779"/>
            <a:ext cx="4927821" cy="258573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710" y="3429000"/>
            <a:ext cx="5777077" cy="2594094"/>
          </a:xfrm>
          <a:prstGeom prst="rect">
            <a:avLst/>
          </a:prstGeom>
        </p:spPr>
      </p:pic>
      <p:cxnSp>
        <p:nvCxnSpPr>
          <p:cNvPr id="10" name="Přímá spojnice 9"/>
          <p:cNvCxnSpPr/>
          <p:nvPr/>
        </p:nvCxnSpPr>
        <p:spPr>
          <a:xfrm>
            <a:off x="1555796" y="5173809"/>
            <a:ext cx="5050904" cy="790252"/>
          </a:xfrm>
          <a:prstGeom prst="line">
            <a:avLst/>
          </a:prstGeom>
          <a:ln w="2857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Volný tvar 11"/>
          <p:cNvSpPr/>
          <p:nvPr/>
        </p:nvSpPr>
        <p:spPr>
          <a:xfrm>
            <a:off x="2555776" y="4726047"/>
            <a:ext cx="2466364" cy="604294"/>
          </a:xfrm>
          <a:custGeom>
            <a:avLst/>
            <a:gdLst>
              <a:gd name="connsiteX0" fmla="*/ 2466364 w 2466364"/>
              <a:gd name="connsiteY0" fmla="*/ 33842 h 604294"/>
              <a:gd name="connsiteX1" fmla="*/ 2055303 w 2466364"/>
              <a:gd name="connsiteY1" fmla="*/ 286 h 604294"/>
              <a:gd name="connsiteX2" fmla="*/ 1510019 w 2466364"/>
              <a:gd name="connsiteY2" fmla="*/ 50620 h 604294"/>
              <a:gd name="connsiteX3" fmla="*/ 981512 w 2466364"/>
              <a:gd name="connsiteY3" fmla="*/ 251956 h 604294"/>
              <a:gd name="connsiteX4" fmla="*/ 453006 w 2466364"/>
              <a:gd name="connsiteY4" fmla="*/ 436514 h 604294"/>
              <a:gd name="connsiteX5" fmla="*/ 0 w 2466364"/>
              <a:gd name="connsiteY5" fmla="*/ 604294 h 604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66364" h="604294">
                <a:moveTo>
                  <a:pt x="2466364" y="33842"/>
                </a:moveTo>
                <a:cubicBezTo>
                  <a:pt x="2340529" y="15666"/>
                  <a:pt x="2214694" y="-2510"/>
                  <a:pt x="2055303" y="286"/>
                </a:cubicBezTo>
                <a:cubicBezTo>
                  <a:pt x="1895912" y="3082"/>
                  <a:pt x="1688984" y="8675"/>
                  <a:pt x="1510019" y="50620"/>
                </a:cubicBezTo>
                <a:cubicBezTo>
                  <a:pt x="1331054" y="92565"/>
                  <a:pt x="1157681" y="187640"/>
                  <a:pt x="981512" y="251956"/>
                </a:cubicBezTo>
                <a:cubicBezTo>
                  <a:pt x="805343" y="316272"/>
                  <a:pt x="616591" y="377791"/>
                  <a:pt x="453006" y="436514"/>
                </a:cubicBezTo>
                <a:cubicBezTo>
                  <a:pt x="289421" y="495237"/>
                  <a:pt x="144710" y="549765"/>
                  <a:pt x="0" y="604294"/>
                </a:cubicBezTo>
              </a:path>
            </a:pathLst>
          </a:custGeom>
          <a:noFill/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049635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text 8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Rocky DEM v aplikacích pro zemědělství</a:t>
            </a:r>
          </a:p>
        </p:txBody>
      </p:sp>
      <p:sp>
        <p:nvSpPr>
          <p:cNvPr id="10" name="Zástupný symbol pro text 9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TextovéPole 3"/>
          <p:cNvSpPr txBox="1"/>
          <p:nvPr/>
        </p:nvSpPr>
        <p:spPr>
          <a:xfrm>
            <a:off x="971600" y="764704"/>
            <a:ext cx="738356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Simulace průchodu nástroje půdou, analýza stavu promísení zeminy v efektu </a:t>
            </a:r>
          </a:p>
          <a:p>
            <a:r>
              <a:rPr lang="cs-CZ" b="1" dirty="0"/>
              <a:t>analýzy rozložení sil na nástroj </a:t>
            </a:r>
            <a:r>
              <a:rPr lang="cs-CZ" dirty="0"/>
              <a:t>případně na rám stroje</a:t>
            </a:r>
          </a:p>
          <a:p>
            <a:endParaRPr lang="cs-CZ" dirty="0"/>
          </a:p>
          <a:p>
            <a:endParaRPr lang="cs-CZ" dirty="0"/>
          </a:p>
          <a:p>
            <a:r>
              <a:rPr lang="cs-CZ" b="1" dirty="0"/>
              <a:t>Co nás zajímá? </a:t>
            </a:r>
          </a:p>
          <a:p>
            <a:r>
              <a:rPr lang="cs-CZ" b="1" dirty="0"/>
              <a:t>Síly....  </a:t>
            </a:r>
            <a:r>
              <a:rPr lang="cs-CZ" dirty="0"/>
              <a:t>Pohyb částic….  Rozdružení částic….  Opotřebení technických částí….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3593" y="2511798"/>
            <a:ext cx="6316934" cy="3553276"/>
          </a:xfrm>
          <a:prstGeom prst="rect">
            <a:avLst/>
          </a:prstGeom>
        </p:spPr>
      </p:pic>
      <p:sp>
        <p:nvSpPr>
          <p:cNvPr id="6" name="Zaoblený obdélník 5"/>
          <p:cNvSpPr/>
          <p:nvPr/>
        </p:nvSpPr>
        <p:spPr>
          <a:xfrm>
            <a:off x="4211960" y="4653136"/>
            <a:ext cx="1060247" cy="153930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TextovéPole 6"/>
          <p:cNvSpPr txBox="1"/>
          <p:nvPr/>
        </p:nvSpPr>
        <p:spPr>
          <a:xfrm>
            <a:off x="79534" y="6511705"/>
            <a:ext cx="50368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/>
              <a:t>Zdroj: https://www.farmet.cz/cs/dzt/diskovy-podmitac-diskomat-n</a:t>
            </a:r>
          </a:p>
        </p:txBody>
      </p:sp>
    </p:spTree>
    <p:extLst>
      <p:ext uri="{BB962C8B-B14F-4D97-AF65-F5344CB8AC3E}">
        <p14:creationId xmlns:p14="http://schemas.microsoft.com/office/powerpoint/2010/main" val="4371022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text 8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Rocky DEM v aplikacích pro zemědělství</a:t>
            </a:r>
          </a:p>
        </p:txBody>
      </p:sp>
      <p:sp>
        <p:nvSpPr>
          <p:cNvPr id="10" name="Zástupný symbol pro text 9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99720"/>
            <a:ext cx="4813805" cy="325828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654"/>
          <a:stretch/>
        </p:blipFill>
        <p:spPr>
          <a:xfrm>
            <a:off x="3347864" y="671436"/>
            <a:ext cx="5537093" cy="2845489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105699" y="751846"/>
            <a:ext cx="235583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/>
              <a:t>Ukázkový příklad</a:t>
            </a:r>
          </a:p>
          <a:p>
            <a:endParaRPr lang="cs-CZ" sz="2400" b="1" dirty="0"/>
          </a:p>
          <a:p>
            <a:endParaRPr lang="cs-CZ" dirty="0"/>
          </a:p>
          <a:p>
            <a:pPr algn="r"/>
            <a:r>
              <a:rPr lang="cs-CZ" dirty="0"/>
              <a:t>Dopředný pohyb</a:t>
            </a:r>
          </a:p>
          <a:p>
            <a:endParaRPr lang="cs-CZ" dirty="0"/>
          </a:p>
          <a:p>
            <a:r>
              <a:rPr lang="cs-CZ" b="1" dirty="0"/>
              <a:t>Rotace disků je interakcí od částic 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5292080" y="5228860"/>
            <a:ext cx="3212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Celkové síly v jednotlivých osách</a:t>
            </a:r>
          </a:p>
        </p:txBody>
      </p:sp>
      <p:cxnSp>
        <p:nvCxnSpPr>
          <p:cNvPr id="8" name="Přímá spojnice se šipkou 7"/>
          <p:cNvCxnSpPr>
            <a:stCxn id="7" idx="1"/>
          </p:cNvCxnSpPr>
          <p:nvPr/>
        </p:nvCxnSpPr>
        <p:spPr>
          <a:xfrm flipH="1" flipV="1">
            <a:off x="3923929" y="5157192"/>
            <a:ext cx="1368151" cy="25633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97194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text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Působiště sil</a:t>
            </a:r>
          </a:p>
        </p:txBody>
      </p:sp>
      <p:sp>
        <p:nvSpPr>
          <p:cNvPr id="7" name="Zástupný symbol pro text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 idx="4294967295"/>
          </p:nvPr>
        </p:nvSpPr>
        <p:spPr>
          <a:xfrm>
            <a:off x="7932" y="836712"/>
            <a:ext cx="8956556" cy="719137"/>
          </a:xfrm>
        </p:spPr>
        <p:txBody>
          <a:bodyPr/>
          <a:lstStyle/>
          <a:p>
            <a:r>
              <a:rPr lang="cs-CZ" dirty="0"/>
              <a:t>Zpracování časových kroků…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680C4DE-2430-4D9E-A8EA-F35759A4FA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9396" y="3143706"/>
            <a:ext cx="2705318" cy="119824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94D8BCE-02E6-4B5A-8A00-27CD8933DB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1484" y="2496515"/>
            <a:ext cx="1728192" cy="363262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6A1D60E-55DE-4FA9-A1DD-FE09DDF94B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2660147"/>
            <a:ext cx="3214700" cy="3305365"/>
          </a:xfrm>
          <a:prstGeom prst="rect">
            <a:avLst/>
          </a:prstGeom>
        </p:spPr>
      </p:pic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41ED6176-CB35-40BA-A515-1B0B52B90B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951340"/>
              </p:ext>
            </p:extLst>
          </p:nvPr>
        </p:nvGraphicFramePr>
        <p:xfrm>
          <a:off x="233308" y="1736420"/>
          <a:ext cx="8363270" cy="76009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36327">
                  <a:extLst>
                    <a:ext uri="{9D8B030D-6E8A-4147-A177-3AD203B41FA5}">
                      <a16:colId xmlns:a16="http://schemas.microsoft.com/office/drawing/2014/main" val="183250131"/>
                    </a:ext>
                  </a:extLst>
                </a:gridCol>
                <a:gridCol w="836327">
                  <a:extLst>
                    <a:ext uri="{9D8B030D-6E8A-4147-A177-3AD203B41FA5}">
                      <a16:colId xmlns:a16="http://schemas.microsoft.com/office/drawing/2014/main" val="2437316411"/>
                    </a:ext>
                  </a:extLst>
                </a:gridCol>
                <a:gridCol w="836327">
                  <a:extLst>
                    <a:ext uri="{9D8B030D-6E8A-4147-A177-3AD203B41FA5}">
                      <a16:colId xmlns:a16="http://schemas.microsoft.com/office/drawing/2014/main" val="3428338344"/>
                    </a:ext>
                  </a:extLst>
                </a:gridCol>
                <a:gridCol w="836327">
                  <a:extLst>
                    <a:ext uri="{9D8B030D-6E8A-4147-A177-3AD203B41FA5}">
                      <a16:colId xmlns:a16="http://schemas.microsoft.com/office/drawing/2014/main" val="1372689816"/>
                    </a:ext>
                  </a:extLst>
                </a:gridCol>
                <a:gridCol w="836327">
                  <a:extLst>
                    <a:ext uri="{9D8B030D-6E8A-4147-A177-3AD203B41FA5}">
                      <a16:colId xmlns:a16="http://schemas.microsoft.com/office/drawing/2014/main" val="3593952510"/>
                    </a:ext>
                  </a:extLst>
                </a:gridCol>
                <a:gridCol w="836327">
                  <a:extLst>
                    <a:ext uri="{9D8B030D-6E8A-4147-A177-3AD203B41FA5}">
                      <a16:colId xmlns:a16="http://schemas.microsoft.com/office/drawing/2014/main" val="1822872337"/>
                    </a:ext>
                  </a:extLst>
                </a:gridCol>
                <a:gridCol w="836327">
                  <a:extLst>
                    <a:ext uri="{9D8B030D-6E8A-4147-A177-3AD203B41FA5}">
                      <a16:colId xmlns:a16="http://schemas.microsoft.com/office/drawing/2014/main" val="5126084"/>
                    </a:ext>
                  </a:extLst>
                </a:gridCol>
                <a:gridCol w="836327">
                  <a:extLst>
                    <a:ext uri="{9D8B030D-6E8A-4147-A177-3AD203B41FA5}">
                      <a16:colId xmlns:a16="http://schemas.microsoft.com/office/drawing/2014/main" val="1906225064"/>
                    </a:ext>
                  </a:extLst>
                </a:gridCol>
                <a:gridCol w="836327">
                  <a:extLst>
                    <a:ext uri="{9D8B030D-6E8A-4147-A177-3AD203B41FA5}">
                      <a16:colId xmlns:a16="http://schemas.microsoft.com/office/drawing/2014/main" val="1119429714"/>
                    </a:ext>
                  </a:extLst>
                </a:gridCol>
                <a:gridCol w="836327">
                  <a:extLst>
                    <a:ext uri="{9D8B030D-6E8A-4147-A177-3AD203B41FA5}">
                      <a16:colId xmlns:a16="http://schemas.microsoft.com/office/drawing/2014/main" val="1133276983"/>
                    </a:ext>
                  </a:extLst>
                </a:gridCol>
              </a:tblGrid>
              <a:tr h="242627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 dirty="0" err="1">
                          <a:effectLst/>
                        </a:rPr>
                        <a:t>yt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>
                          <a:effectLst/>
                        </a:rPr>
                        <a:t>zt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>
                          <a:effectLst/>
                        </a:rPr>
                        <a:t>FyMox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>
                          <a:effectLst/>
                        </a:rPr>
                        <a:t>FyMoz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>
                          <a:effectLst/>
                        </a:rPr>
                        <a:t>xt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>
                          <a:effectLst/>
                        </a:rPr>
                        <a:t>zt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>
                          <a:effectLst/>
                        </a:rPr>
                        <a:t>FzMox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>
                          <a:effectLst/>
                        </a:rPr>
                        <a:t>FzMoy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>
                          <a:effectLst/>
                        </a:rPr>
                        <a:t>xt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>
                          <a:effectLst/>
                        </a:rPr>
                        <a:t>yt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95292608"/>
                  </a:ext>
                </a:extLst>
              </a:tr>
              <a:tr h="242627"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 dirty="0">
                          <a:effectLst/>
                        </a:rPr>
                        <a:t>0.39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 dirty="0">
                          <a:effectLst/>
                        </a:rPr>
                        <a:t>-0.13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>
                          <a:effectLst/>
                        </a:rPr>
                        <a:t>0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>
                          <a:effectLst/>
                        </a:rPr>
                        <a:t>0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 dirty="0">
                          <a:effectLst/>
                        </a:rPr>
                        <a:t>0.038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 dirty="0">
                          <a:effectLst/>
                        </a:rPr>
                        <a:t>0.15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 dirty="0">
                          <a:effectLst/>
                        </a:rPr>
                        <a:t>0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 dirty="0">
                          <a:effectLst/>
                        </a:rPr>
                        <a:t>0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 dirty="0">
                          <a:effectLst/>
                        </a:rPr>
                        <a:t>0.036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 dirty="0">
                          <a:effectLst/>
                        </a:rPr>
                        <a:t>0.38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52356175"/>
                  </a:ext>
                </a:extLst>
              </a:tr>
              <a:tr h="242627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1" u="none" strike="noStrike" dirty="0" err="1">
                          <a:effectLst/>
                        </a:rPr>
                        <a:t>Fx</a:t>
                      </a:r>
                      <a:endParaRPr lang="cs-CZ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 dirty="0">
                          <a:effectLst/>
                        </a:rPr>
                        <a:t>-</a:t>
                      </a:r>
                      <a:r>
                        <a:rPr lang="cs-CZ" sz="1600" b="1" u="none" strike="noStrike" dirty="0">
                          <a:effectLst/>
                        </a:rPr>
                        <a:t>856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>
                          <a:effectLst/>
                        </a:rPr>
                        <a:t>0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>
                          <a:effectLst/>
                        </a:rPr>
                        <a:t>0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1" u="none" strike="noStrike" dirty="0">
                          <a:effectLst/>
                        </a:rPr>
                        <a:t>Fy</a:t>
                      </a:r>
                      <a:endParaRPr lang="cs-CZ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b="1" u="none" strike="noStrike" dirty="0">
                          <a:effectLst/>
                        </a:rPr>
                        <a:t>2859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>
                          <a:effectLst/>
                        </a:rPr>
                        <a:t>0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 dirty="0">
                          <a:effectLst/>
                        </a:rPr>
                        <a:t>0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1" u="none" strike="noStrike" dirty="0" err="1">
                          <a:effectLst/>
                        </a:rPr>
                        <a:t>Fz</a:t>
                      </a:r>
                      <a:endParaRPr lang="cs-CZ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 dirty="0">
                          <a:effectLst/>
                        </a:rPr>
                        <a:t>-</a:t>
                      </a:r>
                      <a:r>
                        <a:rPr lang="cs-CZ" sz="1600" b="1" u="none" strike="noStrike" dirty="0">
                          <a:effectLst/>
                        </a:rPr>
                        <a:t>1541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48037818"/>
                  </a:ext>
                </a:extLst>
              </a:tr>
            </a:tbl>
          </a:graphicData>
        </a:graphic>
      </p:graphicFrame>
      <p:sp>
        <p:nvSpPr>
          <p:cNvPr id="11" name="Šipka doprava 10"/>
          <p:cNvSpPr/>
          <p:nvPr/>
        </p:nvSpPr>
        <p:spPr>
          <a:xfrm>
            <a:off x="2987824" y="3742829"/>
            <a:ext cx="216024" cy="124419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Šipka doprava 11"/>
          <p:cNvSpPr/>
          <p:nvPr/>
        </p:nvSpPr>
        <p:spPr>
          <a:xfrm>
            <a:off x="5262055" y="3742829"/>
            <a:ext cx="216024" cy="124419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138472-D03D-4E23-80A7-ECC546936B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8427" y="4665398"/>
            <a:ext cx="1811931" cy="1835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359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text 8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Rocky DEM v aplikacích pro zemědělství</a:t>
            </a:r>
          </a:p>
        </p:txBody>
      </p:sp>
      <p:sp>
        <p:nvSpPr>
          <p:cNvPr id="10" name="Zástupný symbol pro text 9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7" name="Picture 5">
            <a:extLst>
              <a:ext uri="{FF2B5EF4-FFF2-40B4-BE49-F238E27FC236}">
                <a16:creationId xmlns:a16="http://schemas.microsoft.com/office/drawing/2014/main" id="{EEDD5D80-325C-4424-BCE0-1171614709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728490"/>
            <a:ext cx="4752528" cy="3527708"/>
          </a:xfrm>
          <a:prstGeom prst="rect">
            <a:avLst/>
          </a:prstGeom>
        </p:spPr>
      </p:pic>
      <p:pic>
        <p:nvPicPr>
          <p:cNvPr id="18" name="Picture 7">
            <a:extLst>
              <a:ext uri="{FF2B5EF4-FFF2-40B4-BE49-F238E27FC236}">
                <a16:creationId xmlns:a16="http://schemas.microsoft.com/office/drawing/2014/main" id="{F2E988B3-C6CF-4F02-BF02-76A9053201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615" y="3501008"/>
            <a:ext cx="4462422" cy="33123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463FB24-8DEB-45BE-BF48-848F732E71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1640" y="4665483"/>
            <a:ext cx="1811931" cy="1835161"/>
          </a:xfrm>
          <a:prstGeom prst="rect">
            <a:avLst/>
          </a:prstGeom>
        </p:spPr>
      </p:pic>
      <p:sp>
        <p:nvSpPr>
          <p:cNvPr id="7" name="TextovéPole 14">
            <a:extLst>
              <a:ext uri="{FF2B5EF4-FFF2-40B4-BE49-F238E27FC236}">
                <a16:creationId xmlns:a16="http://schemas.microsoft.com/office/drawing/2014/main" id="{9FB11682-7704-47A2-8B13-DC9242C1A9C2}"/>
              </a:ext>
            </a:extLst>
          </p:cNvPr>
          <p:cNvSpPr txBox="1"/>
          <p:nvPr/>
        </p:nvSpPr>
        <p:spPr>
          <a:xfrm>
            <a:off x="5508104" y="1490293"/>
            <a:ext cx="29523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i="1" dirty="0">
                <a:solidFill>
                  <a:schemeClr val="accent6">
                    <a:lumMod val="75000"/>
                    <a:lumOff val="25000"/>
                  </a:schemeClr>
                </a:solidFill>
              </a:rPr>
              <a:t>Vnitřní a vnější strana disku</a:t>
            </a:r>
          </a:p>
        </p:txBody>
      </p:sp>
    </p:spTree>
    <p:extLst>
      <p:ext uri="{BB962C8B-B14F-4D97-AF65-F5344CB8AC3E}">
        <p14:creationId xmlns:p14="http://schemas.microsoft.com/office/powerpoint/2010/main" val="11767763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text 8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Rocky DEM v aplikacích pro zemědělství</a:t>
            </a:r>
          </a:p>
        </p:txBody>
      </p:sp>
      <p:sp>
        <p:nvSpPr>
          <p:cNvPr id="10" name="Zástupný symbol pro text 9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67486"/>
            <a:ext cx="3831971" cy="348500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3487" y="3615101"/>
            <a:ext cx="3570514" cy="324290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19" y="108584"/>
            <a:ext cx="3588131" cy="325890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40"/>
          <a:stretch/>
        </p:blipFill>
        <p:spPr>
          <a:xfrm>
            <a:off x="3831299" y="108584"/>
            <a:ext cx="5182633" cy="3380284"/>
          </a:xfrm>
          <a:prstGeom prst="rect">
            <a:avLst/>
          </a:prstGeom>
        </p:spPr>
      </p:pic>
      <p:grpSp>
        <p:nvGrpSpPr>
          <p:cNvPr id="8" name="Skupina 7"/>
          <p:cNvGrpSpPr/>
          <p:nvPr/>
        </p:nvGrpSpPr>
        <p:grpSpPr>
          <a:xfrm>
            <a:off x="4299146" y="5337167"/>
            <a:ext cx="852146" cy="1187458"/>
            <a:chOff x="4276656" y="4615646"/>
            <a:chExt cx="852146" cy="1187458"/>
          </a:xfrm>
        </p:grpSpPr>
        <p:cxnSp>
          <p:nvCxnSpPr>
            <p:cNvPr id="11" name="Přímá spojnice se šipkou 10"/>
            <p:cNvCxnSpPr/>
            <p:nvPr/>
          </p:nvCxnSpPr>
          <p:spPr>
            <a:xfrm flipH="1">
              <a:off x="4276656" y="5324732"/>
              <a:ext cx="508932" cy="209925"/>
            </a:xfrm>
            <a:prstGeom prst="straightConnector1">
              <a:avLst/>
            </a:prstGeom>
            <a:ln w="222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Přímá spojnice se šipkou 11"/>
            <p:cNvCxnSpPr/>
            <p:nvPr/>
          </p:nvCxnSpPr>
          <p:spPr>
            <a:xfrm rot="5400000" flipH="1">
              <a:off x="4468643" y="4967785"/>
              <a:ext cx="679508" cy="0"/>
            </a:xfrm>
            <a:prstGeom prst="straightConnector1">
              <a:avLst/>
            </a:prstGeom>
            <a:ln w="2222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Přímá spojnice se šipkou 12"/>
            <p:cNvCxnSpPr/>
            <p:nvPr/>
          </p:nvCxnSpPr>
          <p:spPr>
            <a:xfrm>
              <a:off x="4794975" y="5324732"/>
              <a:ext cx="262855" cy="478372"/>
            </a:xfrm>
            <a:prstGeom prst="straightConnector1">
              <a:avLst/>
            </a:prstGeom>
            <a:ln w="22225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ovéPole 13"/>
            <p:cNvSpPr txBox="1"/>
            <p:nvPr/>
          </p:nvSpPr>
          <p:spPr>
            <a:xfrm>
              <a:off x="4548698" y="4615646"/>
              <a:ext cx="2760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/>
                <a:t>z</a:t>
              </a:r>
            </a:p>
          </p:txBody>
        </p:sp>
        <p:sp>
          <p:nvSpPr>
            <p:cNvPr id="15" name="TextovéPole 14"/>
            <p:cNvSpPr txBox="1"/>
            <p:nvPr/>
          </p:nvSpPr>
          <p:spPr>
            <a:xfrm>
              <a:off x="4326789" y="5122873"/>
              <a:ext cx="2840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/>
                <a:t>x</a:t>
              </a:r>
            </a:p>
          </p:txBody>
        </p:sp>
        <p:sp>
          <p:nvSpPr>
            <p:cNvPr id="16" name="TextovéPole 15"/>
            <p:cNvSpPr txBox="1"/>
            <p:nvPr/>
          </p:nvSpPr>
          <p:spPr>
            <a:xfrm>
              <a:off x="4839940" y="5307539"/>
              <a:ext cx="2888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/>
                <a:t>y</a:t>
              </a:r>
            </a:p>
          </p:txBody>
        </p:sp>
      </p:grpSp>
      <p:sp>
        <p:nvSpPr>
          <p:cNvPr id="17" name="TextovéPole 14">
            <a:extLst>
              <a:ext uri="{FF2B5EF4-FFF2-40B4-BE49-F238E27FC236}">
                <a16:creationId xmlns:a16="http://schemas.microsoft.com/office/drawing/2014/main" id="{156ED684-11BB-4359-A180-C222CCB427DD}"/>
              </a:ext>
            </a:extLst>
          </p:cNvPr>
          <p:cNvSpPr txBox="1"/>
          <p:nvPr/>
        </p:nvSpPr>
        <p:spPr>
          <a:xfrm>
            <a:off x="3843374" y="3690727"/>
            <a:ext cx="19527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i="1" dirty="0">
                <a:solidFill>
                  <a:schemeClr val="accent6">
                    <a:lumMod val="75000"/>
                    <a:lumOff val="25000"/>
                  </a:schemeClr>
                </a:solidFill>
              </a:rPr>
              <a:t>Silové rozdíly v jednotlivých osách a na discích</a:t>
            </a:r>
          </a:p>
        </p:txBody>
      </p:sp>
    </p:spTree>
    <p:extLst>
      <p:ext uri="{BB962C8B-B14F-4D97-AF65-F5344CB8AC3E}">
        <p14:creationId xmlns:p14="http://schemas.microsoft.com/office/powerpoint/2010/main" val="18872411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text 8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Rocky DEM v aplikacích pro zemědělství</a:t>
            </a:r>
          </a:p>
        </p:txBody>
      </p:sp>
      <p:sp>
        <p:nvSpPr>
          <p:cNvPr id="10" name="Zástupný symbol pro text 9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8" y="2708920"/>
            <a:ext cx="6468071" cy="3638290"/>
          </a:xfrm>
          <a:prstGeom prst="rect">
            <a:avLst/>
          </a:prstGeom>
        </p:spPr>
      </p:pic>
      <p:sp>
        <p:nvSpPr>
          <p:cNvPr id="13" name="Zaoblený obdélník 12"/>
          <p:cNvSpPr/>
          <p:nvPr/>
        </p:nvSpPr>
        <p:spPr>
          <a:xfrm>
            <a:off x="3419872" y="4617132"/>
            <a:ext cx="1068714" cy="156970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TextovéPole 14"/>
          <p:cNvSpPr txBox="1"/>
          <p:nvPr/>
        </p:nvSpPr>
        <p:spPr>
          <a:xfrm>
            <a:off x="0" y="6550223"/>
            <a:ext cx="47334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/>
              <a:t>Zdroj: https://www.farmet.cz/cs/dzt/dlatovy-kypric-triolent-ns</a:t>
            </a:r>
          </a:p>
        </p:txBody>
      </p:sp>
      <p:sp>
        <p:nvSpPr>
          <p:cNvPr id="16" name="TextovéPole 15"/>
          <p:cNvSpPr txBox="1"/>
          <p:nvPr/>
        </p:nvSpPr>
        <p:spPr>
          <a:xfrm>
            <a:off x="945903" y="778738"/>
            <a:ext cx="7874569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Simulace průchodu nástroje půdou, </a:t>
            </a:r>
            <a:r>
              <a:rPr lang="cs-CZ" sz="2400" b="1" dirty="0"/>
              <a:t>analýza stavu promísení zeminy </a:t>
            </a:r>
            <a:r>
              <a:rPr lang="cs-CZ" dirty="0"/>
              <a:t>v efektu </a:t>
            </a:r>
          </a:p>
          <a:p>
            <a:r>
              <a:rPr lang="cs-CZ" dirty="0"/>
              <a:t>analýzy rozložení sil na nástroj případně na rám stroje</a:t>
            </a:r>
          </a:p>
          <a:p>
            <a:endParaRPr lang="cs-CZ" dirty="0"/>
          </a:p>
          <a:p>
            <a:r>
              <a:rPr lang="cs-CZ" b="1" dirty="0"/>
              <a:t>Co nás zajímá? </a:t>
            </a:r>
          </a:p>
          <a:p>
            <a:r>
              <a:rPr lang="cs-CZ" dirty="0"/>
              <a:t>Síly....  </a:t>
            </a:r>
            <a:r>
              <a:rPr lang="cs-CZ" b="1" dirty="0"/>
              <a:t>Pohyb částic….  </a:t>
            </a:r>
            <a:r>
              <a:rPr lang="cs-CZ" dirty="0"/>
              <a:t>Rozdružení částic….  Opotřebení technických částí….</a:t>
            </a:r>
          </a:p>
        </p:txBody>
      </p:sp>
    </p:spTree>
    <p:extLst>
      <p:ext uri="{BB962C8B-B14F-4D97-AF65-F5344CB8AC3E}">
        <p14:creationId xmlns:p14="http://schemas.microsoft.com/office/powerpoint/2010/main" val="13932112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text 8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Rocky DEM v aplikacích pro zemědělství</a:t>
            </a:r>
          </a:p>
        </p:txBody>
      </p:sp>
      <p:sp>
        <p:nvSpPr>
          <p:cNvPr id="10" name="Zástupný symbol pro text 9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89"/>
          <a:stretch/>
        </p:blipFill>
        <p:spPr>
          <a:xfrm>
            <a:off x="36971" y="1384199"/>
            <a:ext cx="2734830" cy="129753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25"/>
          <a:stretch/>
        </p:blipFill>
        <p:spPr>
          <a:xfrm>
            <a:off x="36972" y="2699824"/>
            <a:ext cx="2734830" cy="1468799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7613" y="1384199"/>
            <a:ext cx="6236210" cy="4041394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3022922" y="666750"/>
            <a:ext cx="28350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/>
              <a:t>Pohyb dvou radlic</a:t>
            </a:r>
          </a:p>
        </p:txBody>
      </p:sp>
      <p:cxnSp>
        <p:nvCxnSpPr>
          <p:cNvPr id="8" name="Přímá spojnice se šipkou 7"/>
          <p:cNvCxnSpPr/>
          <p:nvPr/>
        </p:nvCxnSpPr>
        <p:spPr>
          <a:xfrm>
            <a:off x="1547664" y="4077072"/>
            <a:ext cx="576064" cy="1348521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bdélník 10"/>
          <p:cNvSpPr/>
          <p:nvPr/>
        </p:nvSpPr>
        <p:spPr>
          <a:xfrm>
            <a:off x="251520" y="5473801"/>
            <a:ext cx="468339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/>
              <a:t>Půdní DEM žlab</a:t>
            </a:r>
          </a:p>
          <a:p>
            <a:pPr marL="285750" indent="-285750">
              <a:buFontTx/>
              <a:buChar char="-"/>
            </a:pPr>
            <a:r>
              <a:rPr lang="cs-CZ" dirty="0"/>
              <a:t>různé vlastnosti vrstev materiálů;</a:t>
            </a:r>
          </a:p>
          <a:p>
            <a:pPr marL="742950" lvl="1" indent="-285750">
              <a:buFontTx/>
              <a:buChar char="-"/>
            </a:pPr>
            <a:r>
              <a:rPr lang="cs-CZ" dirty="0"/>
              <a:t>velikost, tvar, vzájemné vlastnosti částic;</a:t>
            </a:r>
          </a:p>
          <a:p>
            <a:pPr marL="285750" indent="-285750">
              <a:buFontTx/>
              <a:buChar char="-"/>
            </a:pPr>
            <a:r>
              <a:rPr lang="cs-CZ" dirty="0"/>
              <a:t>vkládání překážek;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6345498" y="1932531"/>
            <a:ext cx="8732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solidFill>
                  <a:schemeClr val="bg1"/>
                </a:solidFill>
              </a:rPr>
              <a:t>tagging</a:t>
            </a:r>
            <a:endParaRPr lang="cs-CZ" dirty="0">
              <a:solidFill>
                <a:schemeClr val="bg1"/>
              </a:solidFill>
            </a:endParaRPr>
          </a:p>
        </p:txBody>
      </p:sp>
      <p:cxnSp>
        <p:nvCxnSpPr>
          <p:cNvPr id="12" name="Přímá spojnice se šipkou 11"/>
          <p:cNvCxnSpPr/>
          <p:nvPr/>
        </p:nvCxnSpPr>
        <p:spPr>
          <a:xfrm>
            <a:off x="6782124" y="2301863"/>
            <a:ext cx="0" cy="37986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84203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text 8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Rocky DEM v aplikacích pro zemědělství</a:t>
            </a:r>
          </a:p>
        </p:txBody>
      </p:sp>
      <p:sp>
        <p:nvSpPr>
          <p:cNvPr id="10" name="Zástupný symbol pro text 9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50" b="29293"/>
          <a:stretch/>
        </p:blipFill>
        <p:spPr>
          <a:xfrm>
            <a:off x="11042" y="1190858"/>
            <a:ext cx="4335967" cy="2261739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3" b="29899"/>
          <a:stretch/>
        </p:blipFill>
        <p:spPr>
          <a:xfrm>
            <a:off x="4499992" y="1181696"/>
            <a:ext cx="4585819" cy="2435403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18" b="33334"/>
          <a:stretch/>
        </p:blipFill>
        <p:spPr>
          <a:xfrm>
            <a:off x="3939761" y="3797169"/>
            <a:ext cx="5204239" cy="306083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42" y="3491206"/>
            <a:ext cx="3780259" cy="3366793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683568" y="709888"/>
            <a:ext cx="79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/>
              <a:t>Mísení vrstev při různých mechanických vlastnostech částic</a:t>
            </a:r>
          </a:p>
        </p:txBody>
      </p:sp>
    </p:spTree>
    <p:extLst>
      <p:ext uri="{BB962C8B-B14F-4D97-AF65-F5344CB8AC3E}">
        <p14:creationId xmlns:p14="http://schemas.microsoft.com/office/powerpoint/2010/main" val="33144020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4000" dirty="0"/>
              <a:t>úkol </a:t>
            </a:r>
            <a:r>
              <a:rPr lang="cs-CZ" sz="6000" dirty="0">
                <a:solidFill>
                  <a:srgbClr val="FF0000"/>
                </a:solidFill>
              </a:rPr>
              <a:t>D</a:t>
            </a:r>
            <a:r>
              <a:rPr lang="cs-CZ" sz="6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</a:t>
            </a:r>
            <a:r>
              <a:rPr lang="cs-CZ" sz="6000" dirty="0">
                <a:solidFill>
                  <a:srgbClr val="92D050"/>
                </a:solidFill>
              </a:rPr>
              <a:t>M</a:t>
            </a:r>
            <a:r>
              <a:rPr lang="cs-CZ" sz="4000" dirty="0"/>
              <a:t> v zemědělství</a:t>
            </a:r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cs-CZ" dirty="0"/>
              <a:t>Silové (tlakové) účinky na nástroje (dláta, radličky, disky, válce, rotační dláta, mulčovače);</a:t>
            </a:r>
          </a:p>
          <a:p>
            <a:r>
              <a:rPr lang="cs-CZ" dirty="0"/>
              <a:t>Pohyby částic (promísení půdy);</a:t>
            </a:r>
          </a:p>
          <a:p>
            <a:r>
              <a:rPr lang="cs-CZ" dirty="0"/>
              <a:t>Rozpad „hrud“;</a:t>
            </a:r>
          </a:p>
          <a:p>
            <a:r>
              <a:rPr lang="cs-CZ" dirty="0"/>
              <a:t>Doprava a skladování zemědělských produktů;</a:t>
            </a:r>
          </a:p>
          <a:p>
            <a:r>
              <a:rPr lang="cs-CZ" dirty="0"/>
              <a:t>Doprava semen a hnojiva produktovodem (sečky…);</a:t>
            </a:r>
          </a:p>
          <a:p>
            <a:r>
              <a:rPr lang="cs-CZ" dirty="0"/>
              <a:t>Tlakové účinky pneumatik na půdu;</a:t>
            </a:r>
          </a:p>
          <a:p>
            <a:endParaRPr lang="cs-CZ" dirty="0"/>
          </a:p>
        </p:txBody>
      </p:sp>
      <p:sp>
        <p:nvSpPr>
          <p:cNvPr id="9" name="Zástupný symbol pro text 8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0" name="Zástupný symbol pro text 9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112354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text 8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Rocky DEM v aplikacích pro zemědělství</a:t>
            </a:r>
          </a:p>
        </p:txBody>
      </p:sp>
      <p:sp>
        <p:nvSpPr>
          <p:cNvPr id="10" name="Zástupný symbol pro text 9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60"/>
          <a:stretch/>
        </p:blipFill>
        <p:spPr>
          <a:xfrm>
            <a:off x="52713" y="3561806"/>
            <a:ext cx="4129058" cy="2286506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1771" y="3370217"/>
            <a:ext cx="4848790" cy="3469879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1484784"/>
            <a:ext cx="2644812" cy="1793129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59"/>
          <a:stretch/>
        </p:blipFill>
        <p:spPr>
          <a:xfrm>
            <a:off x="52713" y="759068"/>
            <a:ext cx="3986601" cy="2351314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2282855" y="6021038"/>
            <a:ext cx="13382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/>
              <a:t>Pohyb částic</a:t>
            </a:r>
          </a:p>
          <a:p>
            <a:r>
              <a:rPr lang="cs-CZ" dirty="0"/>
              <a:t>- </a:t>
            </a:r>
            <a:r>
              <a:rPr lang="cs-CZ" dirty="0" err="1"/>
              <a:t>tagging</a:t>
            </a:r>
            <a:endParaRPr lang="cs-CZ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4105298" y="700802"/>
            <a:ext cx="48987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/>
              <a:t>Pohyb částic – půdní DEM profil</a:t>
            </a:r>
          </a:p>
        </p:txBody>
      </p:sp>
      <p:cxnSp>
        <p:nvCxnSpPr>
          <p:cNvPr id="12" name="Přímá spojnice se šipkou 11"/>
          <p:cNvCxnSpPr/>
          <p:nvPr/>
        </p:nvCxnSpPr>
        <p:spPr>
          <a:xfrm flipH="1" flipV="1">
            <a:off x="4181771" y="1934725"/>
            <a:ext cx="1470349" cy="342147"/>
          </a:xfrm>
          <a:prstGeom prst="straightConnector1">
            <a:avLst/>
          </a:prstGeom>
          <a:ln w="38100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12338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text 8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Rocky DEM v aplikacích pro zemědělství</a:t>
            </a:r>
          </a:p>
        </p:txBody>
      </p:sp>
      <p:sp>
        <p:nvSpPr>
          <p:cNvPr id="10" name="Zástupný symbol pro text 9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29"/>
          <a:stretch/>
        </p:blipFill>
        <p:spPr>
          <a:xfrm>
            <a:off x="3076273" y="3483429"/>
            <a:ext cx="6067727" cy="3374571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21"/>
          <a:stretch/>
        </p:blipFill>
        <p:spPr>
          <a:xfrm>
            <a:off x="0" y="0"/>
            <a:ext cx="6183086" cy="3483852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6149159" y="908720"/>
            <a:ext cx="29740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b="1" dirty="0"/>
              <a:t>Efekt zpracování půdy</a:t>
            </a:r>
          </a:p>
        </p:txBody>
      </p:sp>
    </p:spTree>
    <p:extLst>
      <p:ext uri="{BB962C8B-B14F-4D97-AF65-F5344CB8AC3E}">
        <p14:creationId xmlns:p14="http://schemas.microsoft.com/office/powerpoint/2010/main" val="19445996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text 8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Rocky DEM v aplikacích pro zemědělství</a:t>
            </a:r>
          </a:p>
        </p:txBody>
      </p:sp>
      <p:sp>
        <p:nvSpPr>
          <p:cNvPr id="10" name="Zástupný symbol pro text 9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67" y="120407"/>
            <a:ext cx="5429111" cy="401946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124" y="2636912"/>
            <a:ext cx="5774412" cy="4051736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6444208" y="1023478"/>
            <a:ext cx="18443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/>
              <a:t>Výška profilu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597014" y="5266599"/>
            <a:ext cx="21761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/>
              <a:t>Trasování částic</a:t>
            </a:r>
          </a:p>
        </p:txBody>
      </p:sp>
    </p:spTree>
    <p:extLst>
      <p:ext uri="{BB962C8B-B14F-4D97-AF65-F5344CB8AC3E}">
        <p14:creationId xmlns:p14="http://schemas.microsoft.com/office/powerpoint/2010/main" val="10998819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text 8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Rocky DEM v aplikacích pro zemědělství</a:t>
            </a:r>
          </a:p>
        </p:txBody>
      </p:sp>
      <p:sp>
        <p:nvSpPr>
          <p:cNvPr id="10" name="Zástupný symbol pro text 9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4186"/>
            <a:ext cx="4314551" cy="4314551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4354763" y="6469829"/>
            <a:ext cx="46411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/>
              <a:t>Zdroj: https://www.farmet.cz/cs/dzt/presny-seci-stroj-impact</a:t>
            </a:r>
          </a:p>
        </p:txBody>
      </p:sp>
      <p:sp>
        <p:nvSpPr>
          <p:cNvPr id="6" name="Zaoblený obdélník 5"/>
          <p:cNvSpPr/>
          <p:nvPr/>
        </p:nvSpPr>
        <p:spPr>
          <a:xfrm>
            <a:off x="3076016" y="2315862"/>
            <a:ext cx="1098959" cy="113251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TextovéPole 6"/>
          <p:cNvSpPr txBox="1"/>
          <p:nvPr/>
        </p:nvSpPr>
        <p:spPr>
          <a:xfrm>
            <a:off x="4427984" y="1125475"/>
            <a:ext cx="426970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  <a:p>
            <a:endParaRPr lang="cs-CZ" dirty="0"/>
          </a:p>
          <a:p>
            <a:r>
              <a:rPr lang="cs-CZ" b="1" dirty="0"/>
              <a:t>Co nás zajímá? </a:t>
            </a:r>
          </a:p>
          <a:p>
            <a:r>
              <a:rPr lang="cs-CZ" b="1" dirty="0"/>
              <a:t>Dynamické účinky částic či kapalin na nádobu... Pohyb částic v nádobě….</a:t>
            </a:r>
          </a:p>
        </p:txBody>
      </p:sp>
    </p:spTree>
    <p:extLst>
      <p:ext uri="{BB962C8B-B14F-4D97-AF65-F5344CB8AC3E}">
        <p14:creationId xmlns:p14="http://schemas.microsoft.com/office/powerpoint/2010/main" val="12926221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text 8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Rocky DEM v aplikacích pro zemědělství</a:t>
            </a:r>
          </a:p>
        </p:txBody>
      </p:sp>
      <p:sp>
        <p:nvSpPr>
          <p:cNvPr id="10" name="Zástupný symbol pro text 9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92" y="1031479"/>
            <a:ext cx="3328996" cy="2181067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8967" y="1900917"/>
            <a:ext cx="4130898" cy="2482933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3928" y="4383850"/>
            <a:ext cx="4130898" cy="247415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93" y="3414152"/>
            <a:ext cx="3328996" cy="2346969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3908968" y="802690"/>
            <a:ext cx="45126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Násypka (silo)... Nadskočení</a:t>
            </a:r>
          </a:p>
          <a:p>
            <a:r>
              <a:rPr lang="cs-CZ" sz="2000" b="1" dirty="0"/>
              <a:t>Analýza v Rocky</a:t>
            </a:r>
          </a:p>
        </p:txBody>
      </p:sp>
    </p:spTree>
    <p:extLst>
      <p:ext uri="{BB962C8B-B14F-4D97-AF65-F5344CB8AC3E}">
        <p14:creationId xmlns:p14="http://schemas.microsoft.com/office/powerpoint/2010/main" val="21167025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text 8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Rocky DEM v aplikacích pro zemědělství</a:t>
            </a:r>
          </a:p>
        </p:txBody>
      </p:sp>
      <p:sp>
        <p:nvSpPr>
          <p:cNvPr id="10" name="Zástupný symbol pro text 9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81" y="93093"/>
            <a:ext cx="4406492" cy="3547986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091" y="3754291"/>
            <a:ext cx="3659872" cy="2946829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8387" y="2116355"/>
            <a:ext cx="4867882" cy="2925908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4838415" y="870922"/>
            <a:ext cx="38757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Násypka (silo)...  Jiné nadskočení, import výsledků do FEM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5017140" y="5746878"/>
            <a:ext cx="3875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A řešení deformací platové násypky</a:t>
            </a:r>
          </a:p>
        </p:txBody>
      </p:sp>
    </p:spTree>
    <p:extLst>
      <p:ext uri="{BB962C8B-B14F-4D97-AF65-F5344CB8AC3E}">
        <p14:creationId xmlns:p14="http://schemas.microsoft.com/office/powerpoint/2010/main" val="35050666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text 8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Rocky DEM v aplikacích pro zemědělství</a:t>
            </a:r>
          </a:p>
        </p:txBody>
      </p:sp>
      <p:sp>
        <p:nvSpPr>
          <p:cNvPr id="10" name="Zástupný symbol pro text 9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5936" y="795275"/>
            <a:ext cx="4914174" cy="4914174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4571152" y="6522957"/>
            <a:ext cx="46411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/>
              <a:t>Zdroj: https://www.farmet.cz/cs/dzt/presny-seci-stroj-impact</a:t>
            </a:r>
          </a:p>
        </p:txBody>
      </p:sp>
      <p:sp>
        <p:nvSpPr>
          <p:cNvPr id="6" name="Zaoblený obdélník 5"/>
          <p:cNvSpPr/>
          <p:nvPr/>
        </p:nvSpPr>
        <p:spPr>
          <a:xfrm>
            <a:off x="4045462" y="796152"/>
            <a:ext cx="1853970" cy="202518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TextovéPole 6"/>
          <p:cNvSpPr txBox="1"/>
          <p:nvPr/>
        </p:nvSpPr>
        <p:spPr>
          <a:xfrm>
            <a:off x="31167" y="4365104"/>
            <a:ext cx="426970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Co nás zajímá? </a:t>
            </a:r>
          </a:p>
          <a:p>
            <a:r>
              <a:rPr lang="cs-CZ" b="1" dirty="0"/>
              <a:t>Dynamické účinky částic (osiva, hnojiva) při dopravě potrubím…. </a:t>
            </a:r>
            <a:r>
              <a:rPr lang="cs-CZ" dirty="0"/>
              <a:t>Návrh a optimalizace výsevního mechanismu…. (klíčivost, rozpad hnojiva, rovnoměrnost výsevu)</a:t>
            </a:r>
          </a:p>
        </p:txBody>
      </p:sp>
    </p:spTree>
    <p:extLst>
      <p:ext uri="{BB962C8B-B14F-4D97-AF65-F5344CB8AC3E}">
        <p14:creationId xmlns:p14="http://schemas.microsoft.com/office/powerpoint/2010/main" val="3044787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text 8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Rocky DEM v aplikacích pro zemědělství</a:t>
            </a:r>
          </a:p>
        </p:txBody>
      </p:sp>
      <p:sp>
        <p:nvSpPr>
          <p:cNvPr id="10" name="Zástupný symbol pro text 9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801" y="1299769"/>
            <a:ext cx="4343732" cy="2859597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52" y="1316598"/>
            <a:ext cx="4311407" cy="3015039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2120" y="4578643"/>
            <a:ext cx="3378604" cy="2214134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2286" y="4498520"/>
            <a:ext cx="3202662" cy="2098832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26780" y="4373291"/>
            <a:ext cx="4025340" cy="2419486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204524" y="572354"/>
            <a:ext cx="46380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/>
              <a:t>Doprava částic a jejich interakce s trubkou</a:t>
            </a:r>
          </a:p>
          <a:p>
            <a:r>
              <a:rPr lang="cs-CZ" sz="2000" b="1" dirty="0"/>
              <a:t>Například pneumatická doprava</a:t>
            </a:r>
          </a:p>
        </p:txBody>
      </p:sp>
    </p:spTree>
    <p:extLst>
      <p:ext uri="{BB962C8B-B14F-4D97-AF65-F5344CB8AC3E}">
        <p14:creationId xmlns:p14="http://schemas.microsoft.com/office/powerpoint/2010/main" val="41657114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text 8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Rocky DEM v aplikacích pro zemědělství</a:t>
            </a:r>
          </a:p>
        </p:txBody>
      </p:sp>
      <p:sp>
        <p:nvSpPr>
          <p:cNvPr id="10" name="Zástupný symbol pro text 9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66393"/>
            <a:ext cx="6317422" cy="305229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96" y="4302713"/>
            <a:ext cx="9175249" cy="2881296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6176" y="1847553"/>
            <a:ext cx="2918475" cy="2363018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78596" y="639075"/>
            <a:ext cx="87787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/>
              <a:t>A opotřebení nástrojů….</a:t>
            </a:r>
          </a:p>
          <a:p>
            <a:pPr algn="r"/>
            <a:r>
              <a:rPr lang="cs-CZ" sz="2400" b="1" dirty="0"/>
              <a:t>hloubkový kypřič, disertační práce E. Katinas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8184" y="0"/>
            <a:ext cx="2194771" cy="1034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0052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Opotřebení s pancíři</a:t>
            </a:r>
          </a:p>
        </p:txBody>
      </p:sp>
      <p:sp>
        <p:nvSpPr>
          <p:cNvPr id="7" name="Zástupný symbol pro text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8" name="Zástupný symbol pro text 7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3712" y="4005064"/>
            <a:ext cx="4117368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801" y="1925395"/>
            <a:ext cx="3309167" cy="2678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30203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467866" y="878847"/>
            <a:ext cx="8229600" cy="720080"/>
          </a:xfrm>
        </p:spPr>
        <p:txBody>
          <a:bodyPr/>
          <a:lstStyle/>
          <a:p>
            <a:r>
              <a:rPr lang="cs-CZ" sz="2000" dirty="0"/>
              <a:t>proč</a:t>
            </a:r>
            <a:r>
              <a:rPr lang="cs-CZ" dirty="0"/>
              <a:t> </a:t>
            </a:r>
            <a:r>
              <a:rPr lang="cs-CZ" sz="3200" dirty="0"/>
              <a:t>DEM</a:t>
            </a:r>
            <a:endParaRPr lang="cs-CZ" dirty="0"/>
          </a:p>
        </p:txBody>
      </p:sp>
      <p:sp>
        <p:nvSpPr>
          <p:cNvPr id="8" name="Zástupný symbol pro obsah 7"/>
          <p:cNvSpPr>
            <a:spLocks noGrp="1"/>
          </p:cNvSpPr>
          <p:nvPr>
            <p:ph sz="half" idx="2"/>
          </p:nvPr>
        </p:nvSpPr>
        <p:spPr>
          <a:xfrm>
            <a:off x="457200" y="1839528"/>
            <a:ext cx="4040188" cy="2439120"/>
          </a:xfrm>
        </p:spPr>
        <p:txBody>
          <a:bodyPr/>
          <a:lstStyle/>
          <a:p>
            <a:r>
              <a:rPr lang="cs-CZ" dirty="0"/>
              <a:t>Silové (tlakové) účinky na nástroje (dláta, radličky, disky, válce, rotační dláta, mulčovače);</a:t>
            </a:r>
          </a:p>
          <a:p>
            <a:r>
              <a:rPr lang="cs-CZ" dirty="0"/>
              <a:t>Tlakové účinky pneumatik na půdu;</a:t>
            </a:r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</p:txBody>
      </p:sp>
      <p:sp>
        <p:nvSpPr>
          <p:cNvPr id="10" name="Zástupný symbol pro obsah 9"/>
          <p:cNvSpPr>
            <a:spLocks noGrp="1"/>
          </p:cNvSpPr>
          <p:nvPr>
            <p:ph sz="quarter" idx="4"/>
          </p:nvPr>
        </p:nvSpPr>
        <p:spPr>
          <a:xfrm>
            <a:off x="4716016" y="2126887"/>
            <a:ext cx="4041775" cy="1872208"/>
          </a:xfrm>
        </p:spPr>
        <p:txBody>
          <a:bodyPr/>
          <a:lstStyle/>
          <a:p>
            <a:r>
              <a:rPr lang="cs-CZ" dirty="0"/>
              <a:t>Doprava a skladování zemědělských produktů</a:t>
            </a:r>
          </a:p>
          <a:p>
            <a:r>
              <a:rPr lang="cs-CZ" dirty="0"/>
              <a:t>Doprava semen a hnojiva produktovodem (sečky…);</a:t>
            </a:r>
          </a:p>
        </p:txBody>
      </p:sp>
      <p:sp>
        <p:nvSpPr>
          <p:cNvPr id="11" name="Zástupný symbol pro text 10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2" name="Zástupný symbol pro text 11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3" name="Zástupný symbol pro obsah 7">
            <a:extLst>
              <a:ext uri="{FF2B5EF4-FFF2-40B4-BE49-F238E27FC236}">
                <a16:creationId xmlns:a16="http://schemas.microsoft.com/office/drawing/2014/main" id="{A85543D9-4E4A-4536-AEDA-025AFB44440E}"/>
              </a:ext>
            </a:extLst>
          </p:cNvPr>
          <p:cNvSpPr txBox="1">
            <a:spLocks/>
          </p:cNvSpPr>
          <p:nvPr/>
        </p:nvSpPr>
        <p:spPr>
          <a:xfrm rot="20182621">
            <a:off x="1187785" y="4126361"/>
            <a:ext cx="3528392" cy="14310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dirty="0"/>
          </a:p>
          <a:p>
            <a:pPr marL="0" indent="0">
              <a:buFont typeface="Arial" pitchFamily="34" charset="0"/>
              <a:buNone/>
            </a:pPr>
            <a:r>
              <a:rPr lang="cs-CZ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Pro řešení konstrukcí zemědělských strojů.</a:t>
            </a:r>
          </a:p>
          <a:p>
            <a:pPr marL="0" indent="0">
              <a:buFont typeface="Arial" pitchFamily="34" charset="0"/>
              <a:buNone/>
            </a:pPr>
            <a:endParaRPr lang="cs-CZ" dirty="0"/>
          </a:p>
          <a:p>
            <a:endParaRPr lang="cs-CZ" dirty="0"/>
          </a:p>
        </p:txBody>
      </p:sp>
      <p:sp>
        <p:nvSpPr>
          <p:cNvPr id="14" name="Zástupný symbol pro obsah 9">
            <a:extLst>
              <a:ext uri="{FF2B5EF4-FFF2-40B4-BE49-F238E27FC236}">
                <a16:creationId xmlns:a16="http://schemas.microsoft.com/office/drawing/2014/main" id="{7538763D-0EEF-40A9-883C-9DBBA842FBF0}"/>
              </a:ext>
            </a:extLst>
          </p:cNvPr>
          <p:cNvSpPr txBox="1">
            <a:spLocks/>
          </p:cNvSpPr>
          <p:nvPr/>
        </p:nvSpPr>
        <p:spPr>
          <a:xfrm rot="982536">
            <a:off x="4498364" y="4148775"/>
            <a:ext cx="4041775" cy="21854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dirty="0"/>
          </a:p>
          <a:p>
            <a:pPr marL="0" indent="0">
              <a:buFont typeface="Arial" pitchFamily="34" charset="0"/>
              <a:buNone/>
            </a:pPr>
            <a:r>
              <a:rPr lang="cs-CZ" b="1" dirty="0">
                <a:solidFill>
                  <a:srgbClr val="FF0000"/>
                </a:solidFill>
              </a:rPr>
              <a:t>Pro řešení dopravy od rozdělovače do půdy (problém snížení klíčivosti semen aj.);</a:t>
            </a:r>
          </a:p>
          <a:p>
            <a:pPr marL="0" indent="0">
              <a:buFont typeface="Arial" pitchFamily="34" charset="0"/>
              <a:buNone/>
            </a:pPr>
            <a:r>
              <a:rPr lang="cs-CZ" b="1" dirty="0">
                <a:solidFill>
                  <a:srgbClr val="FF0000"/>
                </a:solidFill>
              </a:rPr>
              <a:t>Třídění, prašnost …</a:t>
            </a:r>
          </a:p>
        </p:txBody>
      </p:sp>
    </p:spTree>
    <p:extLst>
      <p:ext uri="{BB962C8B-B14F-4D97-AF65-F5344CB8AC3E}">
        <p14:creationId xmlns:p14="http://schemas.microsoft.com/office/powerpoint/2010/main" val="63063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text 8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Rocky DEM v aplikacích pro zemědělství</a:t>
            </a:r>
          </a:p>
        </p:txBody>
      </p:sp>
      <p:sp>
        <p:nvSpPr>
          <p:cNvPr id="10" name="Zástupný symbol pro text 9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33"/>
          <a:stretch/>
        </p:blipFill>
        <p:spPr>
          <a:xfrm>
            <a:off x="134076" y="743424"/>
            <a:ext cx="5635810" cy="3644397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003" y="3284984"/>
            <a:ext cx="3755231" cy="3485599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138846" y="4551511"/>
            <a:ext cx="479319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Fragmentace hrud půdy</a:t>
            </a:r>
          </a:p>
          <a:p>
            <a:endParaRPr lang="cs-CZ" dirty="0"/>
          </a:p>
          <a:p>
            <a:pPr marL="285750" indent="-285750">
              <a:buFontTx/>
              <a:buChar char="-"/>
            </a:pPr>
            <a:r>
              <a:rPr lang="cs-CZ" dirty="0"/>
              <a:t>Nutné znát Ab T-10</a:t>
            </a:r>
          </a:p>
          <a:p>
            <a:pPr marL="285750" indent="-285750">
              <a:buFontTx/>
              <a:buChar char="-"/>
            </a:pPr>
            <a:endParaRPr lang="cs-CZ" dirty="0"/>
          </a:p>
          <a:p>
            <a:pPr marL="285750" indent="-285750">
              <a:buFontTx/>
              <a:buChar char="-"/>
            </a:pPr>
            <a:endParaRPr lang="cs-CZ" dirty="0"/>
          </a:p>
          <a:p>
            <a:r>
              <a:rPr lang="cs-CZ" dirty="0"/>
              <a:t>Také pro brikety a pelety, jejich dopravu…</a:t>
            </a:r>
          </a:p>
        </p:txBody>
      </p:sp>
    </p:spTree>
    <p:extLst>
      <p:ext uri="{BB962C8B-B14F-4D97-AF65-F5344CB8AC3E}">
        <p14:creationId xmlns:p14="http://schemas.microsoft.com/office/powerpoint/2010/main" val="37143055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text 8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Rocky DEM v aplikacích pro zemědělství</a:t>
            </a:r>
          </a:p>
        </p:txBody>
      </p:sp>
      <p:sp>
        <p:nvSpPr>
          <p:cNvPr id="10" name="Zástupný symbol pro text 9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Nadpis 5">
            <a:extLst>
              <a:ext uri="{FF2B5EF4-FFF2-40B4-BE49-F238E27FC236}">
                <a16:creationId xmlns:a16="http://schemas.microsoft.com/office/drawing/2014/main" id="{47FBE50A-7678-43B3-9B3D-F36D574D6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59026"/>
            <a:ext cx="8229600" cy="720080"/>
          </a:xfrm>
        </p:spPr>
        <p:txBody>
          <a:bodyPr/>
          <a:lstStyle/>
          <a:p>
            <a:r>
              <a:rPr lang="cs-CZ" dirty="0"/>
              <a:t>Interakce pneumatiky a partikulární látky</a:t>
            </a:r>
          </a:p>
        </p:txBody>
      </p:sp>
      <p:pic>
        <p:nvPicPr>
          <p:cNvPr id="3" name="Picture 2" descr="A picture containing indoor&#10;&#10;Description automatically generated">
            <a:extLst>
              <a:ext uri="{FF2B5EF4-FFF2-40B4-BE49-F238E27FC236}">
                <a16:creationId xmlns:a16="http://schemas.microsoft.com/office/drawing/2014/main" id="{E58D727D-9180-4A7D-A8BB-03C0A263D3E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80" y="1509634"/>
            <a:ext cx="3459885" cy="31409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B67CE37-C8CB-4E4A-81F7-2D8F14C5A0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9433" y="3861048"/>
            <a:ext cx="3157692" cy="286663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45253AC-2237-4B52-9764-26DC80F00D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552" y="4581128"/>
            <a:ext cx="4676867" cy="2132856"/>
          </a:xfrm>
          <a:prstGeom prst="rect">
            <a:avLst/>
          </a:prstGeom>
        </p:spPr>
      </p:pic>
      <p:pic>
        <p:nvPicPr>
          <p:cNvPr id="4" name="Picture 3" descr="A picture containing cake, sitting&#10;&#10;Description automatically generated">
            <a:extLst>
              <a:ext uri="{FF2B5EF4-FFF2-40B4-BE49-F238E27FC236}">
                <a16:creationId xmlns:a16="http://schemas.microsoft.com/office/drawing/2014/main" id="{62E06442-8F7E-4941-AFC4-4426ADF3A6D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5472" y="1584176"/>
            <a:ext cx="3301247" cy="299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8044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text 8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Rocky DEM v aplikacích pro zemědělství</a:t>
            </a:r>
          </a:p>
        </p:txBody>
      </p:sp>
      <p:sp>
        <p:nvSpPr>
          <p:cNvPr id="10" name="Zástupný symbol pro text 9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Nadpis 5">
            <a:extLst>
              <a:ext uri="{FF2B5EF4-FFF2-40B4-BE49-F238E27FC236}">
                <a16:creationId xmlns:a16="http://schemas.microsoft.com/office/drawing/2014/main" id="{47FBE50A-7678-43B3-9B3D-F36D574D6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59026"/>
            <a:ext cx="8229600" cy="720080"/>
          </a:xfrm>
        </p:spPr>
        <p:txBody>
          <a:bodyPr/>
          <a:lstStyle/>
          <a:p>
            <a:r>
              <a:rPr lang="cs-CZ" dirty="0"/>
              <a:t>Interakce pneumatiky a partikulární látky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601A69-FB8F-429F-AEAE-DADAF3E930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609" y="2551498"/>
            <a:ext cx="4253078" cy="3861048"/>
          </a:xfrm>
          <a:prstGeom prst="rect">
            <a:avLst/>
          </a:prstGeom>
        </p:spPr>
      </p:pic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73691035-A7B8-4933-A977-A757AA2ADB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202" y="1484784"/>
            <a:ext cx="4065834" cy="2133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9657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rázek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6075" y="0"/>
            <a:ext cx="3131840" cy="2348880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5845" y="1736158"/>
            <a:ext cx="3676238" cy="2757178"/>
          </a:xfrm>
          <a:prstGeom prst="rect">
            <a:avLst/>
          </a:prstGeom>
        </p:spPr>
      </p:pic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3428111" y="814400"/>
            <a:ext cx="2170584" cy="720080"/>
          </a:xfrm>
        </p:spPr>
        <p:txBody>
          <a:bodyPr/>
          <a:lstStyle/>
          <a:p>
            <a:r>
              <a:rPr lang="cs-CZ" dirty="0" err="1"/>
              <a:t>Soil</a:t>
            </a:r>
            <a:r>
              <a:rPr lang="cs-CZ" dirty="0"/>
              <a:t> </a:t>
            </a:r>
            <a:r>
              <a:rPr lang="cs-CZ" dirty="0" err="1"/>
              <a:t>analysis</a:t>
            </a:r>
            <a:endParaRPr lang="cs-CZ" dirty="0"/>
          </a:p>
        </p:txBody>
      </p:sp>
      <p:pic>
        <p:nvPicPr>
          <p:cNvPr id="10" name="Zástupný symbol pro obsah 9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31" y="666750"/>
            <a:ext cx="2848993" cy="1886996"/>
          </a:xfrm>
        </p:spPr>
      </p:pic>
      <p:sp>
        <p:nvSpPr>
          <p:cNvPr id="8" name="Zástupný symbol pro text 7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text 8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0080" y="1686247"/>
            <a:ext cx="3158667" cy="2092104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6661" y="4149079"/>
            <a:ext cx="3864431" cy="2559559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584" y="4653135"/>
            <a:ext cx="2836455" cy="212734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45DC02B-4A8C-4607-8B32-1D8D1908920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908" y="2931193"/>
            <a:ext cx="1660780" cy="38492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874D6F7-C69F-442C-938B-38212907115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23888" y="5013090"/>
            <a:ext cx="2064489" cy="140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3840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dirty="0"/>
              <a:t>Systematika řešení</a:t>
            </a:r>
          </a:p>
        </p:txBody>
      </p:sp>
      <p:sp>
        <p:nvSpPr>
          <p:cNvPr id="9" name="Zástupný symbol pro text 8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Rocky DEM v aplikacích pro zemědělství</a:t>
            </a:r>
          </a:p>
        </p:txBody>
      </p:sp>
      <p:sp>
        <p:nvSpPr>
          <p:cNvPr id="10" name="Zástupný symbol pro text 9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1" name="Obrázek 94">
            <a:extLst>
              <a:ext uri="{FF2B5EF4-FFF2-40B4-BE49-F238E27FC236}">
                <a16:creationId xmlns:a16="http://schemas.microsoft.com/office/drawing/2014/main" id="{316E6684-FA18-41BB-AD71-1BAC4D9B6A41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713" y="2162034"/>
            <a:ext cx="3433445" cy="179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Obrázek 175">
            <a:extLst>
              <a:ext uri="{FF2B5EF4-FFF2-40B4-BE49-F238E27FC236}">
                <a16:creationId xmlns:a16="http://schemas.microsoft.com/office/drawing/2014/main" id="{3A2B8368-0C1E-4FF6-B0C5-15055B563D62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59" y="4437112"/>
            <a:ext cx="4104456" cy="20106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0DEF947-F1D4-4F7B-ADF8-B3BC6356EF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1666" y="1268760"/>
            <a:ext cx="4770839" cy="5367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80600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text 8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Rocky DEM v aplikacích pro zemědělství</a:t>
            </a:r>
          </a:p>
        </p:txBody>
      </p:sp>
      <p:sp>
        <p:nvSpPr>
          <p:cNvPr id="10" name="Zástupný symbol pro text 9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6395" y="4093933"/>
            <a:ext cx="3929391" cy="251321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836712"/>
            <a:ext cx="6012160" cy="3845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83435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text 8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Rocky DEM v aplikacích pro zemědělství</a:t>
            </a:r>
          </a:p>
        </p:txBody>
      </p:sp>
      <p:sp>
        <p:nvSpPr>
          <p:cNvPr id="10" name="Zástupný symbol pro text 9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84120"/>
            <a:ext cx="6311766" cy="4036967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8835" y="3545888"/>
            <a:ext cx="5178036" cy="3311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05041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dirty="0"/>
              <a:t>Metodiky stanovení parametrů</a:t>
            </a:r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Smykové tření:</a:t>
            </a:r>
          </a:p>
        </p:txBody>
      </p:sp>
      <p:sp>
        <p:nvSpPr>
          <p:cNvPr id="9" name="Zástupný symbol pro text 8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Rocky DEM v aplikacích pro zemědělství</a:t>
            </a:r>
          </a:p>
        </p:txBody>
      </p:sp>
      <p:sp>
        <p:nvSpPr>
          <p:cNvPr id="10" name="Zástupný symbol pro text 9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538933"/>
            <a:ext cx="4187957" cy="314096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2389" y="677053"/>
            <a:ext cx="3580444" cy="1343217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23" y="4518108"/>
            <a:ext cx="4739033" cy="2270577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323" y="2780928"/>
            <a:ext cx="4708734" cy="225606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23928" y="2016224"/>
            <a:ext cx="3541782" cy="2291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11865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Metodiky zjištění parametrů</a:t>
            </a:r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Sypný úhel:</a:t>
            </a:r>
          </a:p>
        </p:txBody>
      </p:sp>
      <p:sp>
        <p:nvSpPr>
          <p:cNvPr id="9" name="Zástupný symbol pro text 8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Rocky DEM v aplikacích pro zemědělství</a:t>
            </a:r>
          </a:p>
        </p:txBody>
      </p:sp>
      <p:sp>
        <p:nvSpPr>
          <p:cNvPr id="10" name="Zástupný symbol pro text 9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2990253"/>
            <a:ext cx="4919531" cy="3689648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28149" y="1202330"/>
            <a:ext cx="2924944" cy="2193708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662602"/>
            <a:ext cx="4852366" cy="2596016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71" y="664550"/>
            <a:ext cx="2254790" cy="1346821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590" y="1844824"/>
            <a:ext cx="4572000" cy="1623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98045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dirty="0"/>
              <a:t>Metodiky zjištění parametrů</a:t>
            </a:r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Adheze:</a:t>
            </a:r>
          </a:p>
        </p:txBody>
      </p:sp>
      <p:sp>
        <p:nvSpPr>
          <p:cNvPr id="9" name="Zástupný symbol pro text 8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Rocky DEM v aplikacích pro zemědělství</a:t>
            </a:r>
          </a:p>
        </p:txBody>
      </p:sp>
      <p:sp>
        <p:nvSpPr>
          <p:cNvPr id="10" name="Zástupný symbol pro text 9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2" name="Obrázek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6775" y="5102659"/>
            <a:ext cx="2745672" cy="1595172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0708" y="3562992"/>
            <a:ext cx="1742031" cy="1475293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7077" y="3562992"/>
            <a:ext cx="1606430" cy="1475293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3125" y="4459375"/>
            <a:ext cx="3473244" cy="2273516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2168860"/>
            <a:ext cx="2948271" cy="2211203"/>
          </a:xfrm>
          <a:prstGeom prst="rect">
            <a:avLst/>
          </a:prstGeom>
        </p:spPr>
      </p:pic>
      <p:pic>
        <p:nvPicPr>
          <p:cNvPr id="17" name="Obrázek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543" y="976423"/>
            <a:ext cx="3995936" cy="2417493"/>
          </a:xfrm>
          <a:prstGeom prst="rect">
            <a:avLst/>
          </a:prstGeom>
        </p:spPr>
      </p:pic>
      <p:sp>
        <p:nvSpPr>
          <p:cNvPr id="18" name="Šipka dolů 17"/>
          <p:cNvSpPr/>
          <p:nvPr/>
        </p:nvSpPr>
        <p:spPr>
          <a:xfrm>
            <a:off x="2736195" y="4135339"/>
            <a:ext cx="215786" cy="648072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Šipka dolů 18"/>
          <p:cNvSpPr/>
          <p:nvPr/>
        </p:nvSpPr>
        <p:spPr>
          <a:xfrm rot="16200000">
            <a:off x="5148183" y="5576209"/>
            <a:ext cx="215786" cy="648072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Šipka dolů 19"/>
          <p:cNvSpPr/>
          <p:nvPr/>
        </p:nvSpPr>
        <p:spPr>
          <a:xfrm rot="10800000">
            <a:off x="8578907" y="4041619"/>
            <a:ext cx="215786" cy="648072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50" y="2606162"/>
            <a:ext cx="2039525" cy="2074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5042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5712" y="1182765"/>
            <a:ext cx="4040188" cy="639762"/>
          </a:xfrm>
        </p:spPr>
        <p:txBody>
          <a:bodyPr/>
          <a:lstStyle/>
          <a:p>
            <a:r>
              <a:rPr lang="cs-CZ" dirty="0"/>
              <a:t>Materiálové modely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7866" y="1993340"/>
            <a:ext cx="4040188" cy="2295104"/>
          </a:xfrm>
        </p:spPr>
        <p:txBody>
          <a:bodyPr/>
          <a:lstStyle/>
          <a:p>
            <a:r>
              <a:rPr lang="cs-CZ" dirty="0"/>
              <a:t>Hustota;</a:t>
            </a:r>
          </a:p>
          <a:p>
            <a:r>
              <a:rPr lang="cs-CZ" dirty="0"/>
              <a:t>Modul pružnosti;</a:t>
            </a:r>
          </a:p>
          <a:p>
            <a:r>
              <a:rPr lang="cs-CZ" dirty="0"/>
              <a:t>Sypné úhly;</a:t>
            </a:r>
          </a:p>
          <a:p>
            <a:r>
              <a:rPr lang="cs-CZ" dirty="0"/>
              <a:t>Restituce;</a:t>
            </a:r>
          </a:p>
          <a:p>
            <a:r>
              <a:rPr lang="cs-CZ" dirty="0"/>
              <a:t>Adheze;</a:t>
            </a:r>
          </a:p>
          <a:p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4" y="1169479"/>
            <a:ext cx="4041775" cy="639762"/>
          </a:xfrm>
        </p:spPr>
        <p:txBody>
          <a:bodyPr/>
          <a:lstStyle/>
          <a:p>
            <a:r>
              <a:rPr lang="cs-CZ" dirty="0"/>
              <a:t>Měření 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701149" y="2014280"/>
            <a:ext cx="4041775" cy="2295104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Objem, hmotnost;</a:t>
            </a:r>
          </a:p>
          <a:p>
            <a:r>
              <a:rPr lang="cs-CZ" dirty="0"/>
              <a:t>Tlakové zkoušky;</a:t>
            </a:r>
          </a:p>
          <a:p>
            <a:r>
              <a:rPr lang="cs-CZ" dirty="0"/>
              <a:t>Penetrační zkoušky;</a:t>
            </a:r>
          </a:p>
          <a:p>
            <a:r>
              <a:rPr lang="cs-CZ" dirty="0"/>
              <a:t>Zkoušky „tvrdosti“;</a:t>
            </a:r>
          </a:p>
          <a:p>
            <a:r>
              <a:rPr lang="cs-CZ" dirty="0"/>
              <a:t>Trasování a rychlost částic;</a:t>
            </a:r>
          </a:p>
          <a:p>
            <a:r>
              <a:rPr lang="cs-CZ" dirty="0"/>
              <a:t>Pádové zkoušky;</a:t>
            </a:r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</p:txBody>
      </p:sp>
      <p:sp>
        <p:nvSpPr>
          <p:cNvPr id="7" name="Zástupný symbol pro text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8" name="Zástupný symbol pro text 7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TextovéPole 8"/>
          <p:cNvSpPr txBox="1"/>
          <p:nvPr/>
        </p:nvSpPr>
        <p:spPr>
          <a:xfrm>
            <a:off x="576572" y="5250696"/>
            <a:ext cx="81369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C00000"/>
                </a:solidFill>
              </a:rPr>
              <a:t>Univerzální trhací stroj, váhy, 3D skener, penetrometr, rychloběžná kamera, zkoušky eroze a abraze…</a:t>
            </a:r>
          </a:p>
          <a:p>
            <a:r>
              <a:rPr lang="cs-CZ" dirty="0"/>
              <a:t>... Polovodičové tenzometry</a:t>
            </a:r>
          </a:p>
          <a:p>
            <a:r>
              <a:rPr lang="cs-CZ" dirty="0"/>
              <a:t>			</a:t>
            </a:r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…GPS, výnosové mapy, minimalizační technologie…</a:t>
            </a:r>
          </a:p>
        </p:txBody>
      </p:sp>
    </p:spTree>
    <p:extLst>
      <p:ext uri="{BB962C8B-B14F-4D97-AF65-F5344CB8AC3E}">
        <p14:creationId xmlns:p14="http://schemas.microsoft.com/office/powerpoint/2010/main" val="164613087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dirty="0"/>
              <a:t>Metodiky zjištění parametrů</a:t>
            </a:r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Stanovení pórovitosti, hustoty</a:t>
            </a:r>
          </a:p>
        </p:txBody>
      </p:sp>
      <p:sp>
        <p:nvSpPr>
          <p:cNvPr id="9" name="Zástupný symbol pro text 8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Rocky DEM v aplikacích pro zemědělství</a:t>
            </a:r>
          </a:p>
        </p:txBody>
      </p:sp>
      <p:sp>
        <p:nvSpPr>
          <p:cNvPr id="10" name="Zástupný symbol pro text 9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406" y="3085507"/>
            <a:ext cx="4139952" cy="3104964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833" y="3068960"/>
            <a:ext cx="4010191" cy="3007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23777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dirty="0"/>
              <a:t>Metodiky zjištění parametrů</a:t>
            </a:r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a modulu pružnosti</a:t>
            </a:r>
          </a:p>
          <a:p>
            <a:endParaRPr lang="cs-CZ" dirty="0"/>
          </a:p>
        </p:txBody>
      </p:sp>
      <p:sp>
        <p:nvSpPr>
          <p:cNvPr id="9" name="Zástupný symbol pro text 8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Rocky DEM v aplikacích pro zemědělství</a:t>
            </a:r>
          </a:p>
        </p:txBody>
      </p:sp>
      <p:sp>
        <p:nvSpPr>
          <p:cNvPr id="10" name="Zástupný symbol pro text 9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54454" y="2608407"/>
            <a:ext cx="4653136" cy="3489852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052" y="3322909"/>
            <a:ext cx="4475989" cy="335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86218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dirty="0"/>
              <a:t>Metodiky zjištění parametrů</a:t>
            </a:r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Penetrace:</a:t>
            </a:r>
          </a:p>
        </p:txBody>
      </p:sp>
      <p:sp>
        <p:nvSpPr>
          <p:cNvPr id="9" name="Zástupný symbol pro text 8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Rocky DEM v aplikacích pro zemědělství</a:t>
            </a:r>
          </a:p>
        </p:txBody>
      </p:sp>
      <p:sp>
        <p:nvSpPr>
          <p:cNvPr id="10" name="Zástupný symbol pro text 9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0072" y="786608"/>
            <a:ext cx="3757602" cy="422656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F59F225-8F84-4EB3-A311-6CE49B2E86E8}"/>
              </a:ext>
            </a:extLst>
          </p:cNvPr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285" y="2758136"/>
            <a:ext cx="2159650" cy="3702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2A022C9-0A83-4B51-BB76-775196F712DC}"/>
              </a:ext>
            </a:extLst>
          </p:cNvPr>
          <p:cNvPicPr/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2569" y="3393936"/>
            <a:ext cx="3239770" cy="33439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2476990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A7EF8A-4147-4D50-8CE5-CD611C4B058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E1D619-DB4F-4098-B766-091AD10069F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60EC8A-08F3-4968-A89A-1AC79921EE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370" y="3720970"/>
            <a:ext cx="4608513" cy="2604329"/>
          </a:xfrm>
          <a:prstGeom prst="rect">
            <a:avLst/>
          </a:prstGeom>
        </p:spPr>
      </p:pic>
      <p:pic>
        <p:nvPicPr>
          <p:cNvPr id="7" name="Obrázek 14">
            <a:extLst>
              <a:ext uri="{FF2B5EF4-FFF2-40B4-BE49-F238E27FC236}">
                <a16:creationId xmlns:a16="http://schemas.microsoft.com/office/drawing/2014/main" id="{A4D6F149-FCA5-4647-AD3E-E4AE46F5D3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764704"/>
            <a:ext cx="3635896" cy="27269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50C1A98-F906-41A0-A8C3-5834151508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2040" y="4432413"/>
            <a:ext cx="4070474" cy="2263518"/>
          </a:xfrm>
          <a:prstGeom prst="rect">
            <a:avLst/>
          </a:prstGeom>
        </p:spPr>
      </p:pic>
      <p:pic>
        <p:nvPicPr>
          <p:cNvPr id="10" name="Picture 9" descr="A close up of a map&#10;&#10;Description automatically generated">
            <a:extLst>
              <a:ext uri="{FF2B5EF4-FFF2-40B4-BE49-F238E27FC236}">
                <a16:creationId xmlns:a16="http://schemas.microsoft.com/office/drawing/2014/main" id="{83A4AE4E-DD7F-490D-93D9-DDEA83D795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339" y="1051862"/>
            <a:ext cx="3239391" cy="2884271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3E05F9E5-B228-431C-9448-B5BE05FBFF39}"/>
              </a:ext>
            </a:extLst>
          </p:cNvPr>
          <p:cNvSpPr/>
          <p:nvPr/>
        </p:nvSpPr>
        <p:spPr>
          <a:xfrm>
            <a:off x="1835696" y="1618560"/>
            <a:ext cx="720080" cy="1039425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2D525AA-3A6D-4683-8036-555911C090DE}"/>
              </a:ext>
            </a:extLst>
          </p:cNvPr>
          <p:cNvCxnSpPr/>
          <p:nvPr/>
        </p:nvCxnSpPr>
        <p:spPr>
          <a:xfrm>
            <a:off x="2195736" y="2708920"/>
            <a:ext cx="576833" cy="2314214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929711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text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E772E09-3198-4B14-8663-4921DD16B0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882055"/>
            <a:ext cx="3672408" cy="34282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2604DCB-C7A0-49D6-9051-3CE6A9A762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9832" y="2564904"/>
            <a:ext cx="3443859" cy="322423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5F75DCB-688D-4E90-8FC7-BD91776B4A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8144" y="3789040"/>
            <a:ext cx="3163101" cy="29528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73590F3-D407-4DB5-A5E9-6F131B67D4ED}"/>
              </a:ext>
            </a:extLst>
          </p:cNvPr>
          <p:cNvSpPr/>
          <p:nvPr/>
        </p:nvSpPr>
        <p:spPr>
          <a:xfrm>
            <a:off x="5652120" y="949812"/>
            <a:ext cx="302270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dirty="0"/>
              <a:t>Rozpad </a:t>
            </a:r>
          </a:p>
          <a:p>
            <a:pPr algn="r"/>
            <a:r>
              <a:rPr lang="cs-CZ" sz="2800" b="1" dirty="0"/>
              <a:t>„hrud“</a:t>
            </a:r>
          </a:p>
        </p:txBody>
      </p:sp>
    </p:spTree>
    <p:extLst>
      <p:ext uri="{BB962C8B-B14F-4D97-AF65-F5344CB8AC3E}">
        <p14:creationId xmlns:p14="http://schemas.microsoft.com/office/powerpoint/2010/main" val="105967963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Opotřebení v Rocky</a:t>
            </a:r>
          </a:p>
        </p:txBody>
      </p:sp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>
          <a:xfrm>
            <a:off x="457200" y="2071389"/>
            <a:ext cx="8229600" cy="781547"/>
          </a:xfrm>
        </p:spPr>
        <p:txBody>
          <a:bodyPr/>
          <a:lstStyle/>
          <a:p>
            <a:r>
              <a:rPr lang="cs-CZ" dirty="0"/>
              <a:t>Používá </a:t>
            </a:r>
            <a:r>
              <a:rPr lang="cs-CZ" dirty="0" err="1"/>
              <a:t>Archardův</a:t>
            </a:r>
            <a:r>
              <a:rPr lang="cs-CZ" dirty="0"/>
              <a:t> vztah</a:t>
            </a:r>
          </a:p>
        </p:txBody>
      </p:sp>
      <p:sp>
        <p:nvSpPr>
          <p:cNvPr id="8" name="Zástupný symbol pro text 7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text 8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0" name="AutoShape 4" descr="Q={\frac  {KWL}H}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ovéPole 10"/>
              <p:cNvSpPr txBox="1"/>
              <p:nvPr/>
            </p:nvSpPr>
            <p:spPr>
              <a:xfrm>
                <a:off x="910287" y="2780928"/>
                <a:ext cx="1825352" cy="6164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b="0" i="1" smtClean="0">
                          <a:latin typeface="Cambria Math"/>
                        </a:rPr>
                        <m:t>𝑄</m:t>
                      </m:r>
                      <m:r>
                        <a:rPr lang="cs-CZ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cs-CZ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s-CZ" b="0" i="1" smtClean="0">
                              <a:latin typeface="Cambria Math"/>
                            </a:rPr>
                            <m:t>𝑘</m:t>
                          </m:r>
                          <m:r>
                            <a:rPr lang="cs-CZ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sSub>
                            <m:sSubPr>
                              <m:ctrlPr>
                                <a:rPr lang="cs-CZ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cs-CZ" b="0" i="1" smtClean="0">
                                  <a:latin typeface="Cambria Math"/>
                                  <a:ea typeface="Cambria Math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cs-CZ" b="0" i="1" smtClean="0">
                                  <a:latin typeface="Cambria Math"/>
                                  <a:ea typeface="Cambria Math"/>
                                </a:rPr>
                                <m:t>𝑁</m:t>
                              </m:r>
                            </m:sub>
                          </m:sSub>
                          <m:r>
                            <a:rPr lang="cs-CZ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cs-CZ" b="0" i="1" smtClean="0">
                              <a:latin typeface="Cambria Math"/>
                              <a:ea typeface="Cambria Math"/>
                            </a:rPr>
                            <m:t>𝐿</m:t>
                          </m:r>
                        </m:num>
                        <m:den>
                          <m:r>
                            <a:rPr lang="cs-CZ" b="0" i="1" smtClean="0">
                              <a:latin typeface="Cambria Math"/>
                            </a:rPr>
                            <m:t>𝐻</m:t>
                          </m:r>
                        </m:den>
                      </m:f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11" name="TextovéPole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287" y="2780928"/>
                <a:ext cx="1825352" cy="616451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ovéPole 11"/>
          <p:cNvSpPr txBox="1"/>
          <p:nvPr/>
        </p:nvSpPr>
        <p:spPr>
          <a:xfrm>
            <a:off x="899592" y="3645024"/>
            <a:ext cx="367209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Q – objemový úbytek</a:t>
            </a:r>
          </a:p>
          <a:p>
            <a:r>
              <a:rPr lang="cs-CZ" dirty="0"/>
              <a:t>k – </a:t>
            </a:r>
            <a:r>
              <a:rPr lang="cs-CZ" b="1" dirty="0"/>
              <a:t>koeficient</a:t>
            </a:r>
            <a:r>
              <a:rPr lang="cs-CZ" dirty="0"/>
              <a:t> (0,000 000 001 až 0,05)</a:t>
            </a:r>
          </a:p>
          <a:p>
            <a:r>
              <a:rPr lang="cs-CZ" dirty="0"/>
              <a:t>F – normálová síla</a:t>
            </a:r>
          </a:p>
          <a:p>
            <a:r>
              <a:rPr lang="cs-CZ" dirty="0"/>
              <a:t>L – třecí vzdálenost</a:t>
            </a:r>
          </a:p>
          <a:p>
            <a:r>
              <a:rPr lang="cs-CZ" dirty="0"/>
              <a:t>H - tvrdost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683568" y="5733256"/>
            <a:ext cx="80044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Do Rocky dáváme koeficient zahrnující  jak tvrdost tak i vzdálenost, pak přepočteme</a:t>
            </a:r>
          </a:p>
          <a:p>
            <a:r>
              <a:rPr lang="cs-CZ" dirty="0"/>
              <a:t>Skutečnou vzdálenost. (zas tak „dlouhý žlab“ je zbytečný).</a:t>
            </a:r>
          </a:p>
        </p:txBody>
      </p:sp>
    </p:spTree>
    <p:extLst>
      <p:ext uri="{BB962C8B-B14F-4D97-AF65-F5344CB8AC3E}">
        <p14:creationId xmlns:p14="http://schemas.microsoft.com/office/powerpoint/2010/main" val="36354948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314741" y="842342"/>
            <a:ext cx="2098576" cy="720080"/>
          </a:xfrm>
        </p:spPr>
        <p:txBody>
          <a:bodyPr/>
          <a:lstStyle/>
          <a:p>
            <a:pPr algn="l"/>
            <a:r>
              <a:rPr lang="cs-CZ" dirty="0"/>
              <a:t>Ověření „k“</a:t>
            </a:r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ASTM G65:</a:t>
            </a:r>
          </a:p>
        </p:txBody>
      </p:sp>
      <p:sp>
        <p:nvSpPr>
          <p:cNvPr id="9" name="Zástupný symbol pro text 8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Rocky DEM v aplikacích pro zemědělství</a:t>
            </a:r>
          </a:p>
        </p:txBody>
      </p:sp>
      <p:sp>
        <p:nvSpPr>
          <p:cNvPr id="10" name="Zástupný symbol pro text 9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6862" y="647591"/>
            <a:ext cx="2726832" cy="3285466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0972" y="4072499"/>
            <a:ext cx="3217279" cy="2380837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3111" y="591081"/>
            <a:ext cx="2262300" cy="2262300"/>
          </a:xfrm>
          <a:prstGeom prst="rect">
            <a:avLst/>
          </a:prstGeom>
        </p:spPr>
      </p:pic>
      <p:pic>
        <p:nvPicPr>
          <p:cNvPr id="17" name="Obrázek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5749" y="2925592"/>
            <a:ext cx="5131202" cy="3739955"/>
          </a:xfrm>
          <a:prstGeom prst="rect">
            <a:avLst/>
          </a:prstGeom>
        </p:spPr>
      </p:pic>
      <p:sp>
        <p:nvSpPr>
          <p:cNvPr id="12" name="Nadpis 6">
            <a:extLst>
              <a:ext uri="{FF2B5EF4-FFF2-40B4-BE49-F238E27FC236}">
                <a16:creationId xmlns:a16="http://schemas.microsoft.com/office/drawing/2014/main" id="{F628F61A-1481-4130-923D-45904E60B846}"/>
              </a:ext>
            </a:extLst>
          </p:cNvPr>
          <p:cNvSpPr txBox="1">
            <a:spLocks/>
          </p:cNvSpPr>
          <p:nvPr/>
        </p:nvSpPr>
        <p:spPr>
          <a:xfrm>
            <a:off x="5054093" y="2895782"/>
            <a:ext cx="884784" cy="6300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dirty="0"/>
              <a:t>pryž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97A1CFBF-F062-4327-B89C-BC78B305A72D}"/>
              </a:ext>
            </a:extLst>
          </p:cNvPr>
          <p:cNvCxnSpPr/>
          <p:nvPr/>
        </p:nvCxnSpPr>
        <p:spPr>
          <a:xfrm flipH="1">
            <a:off x="4716016" y="3525820"/>
            <a:ext cx="360809" cy="3352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A8B1289-A46E-4276-9D7B-97859D914C6F}"/>
              </a:ext>
            </a:extLst>
          </p:cNvPr>
          <p:cNvCxnSpPr>
            <a:cxnSpLocks/>
          </p:cNvCxnSpPr>
          <p:nvPr/>
        </p:nvCxnSpPr>
        <p:spPr>
          <a:xfrm flipH="1">
            <a:off x="4693285" y="3429000"/>
            <a:ext cx="590359" cy="43204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45F331E-5133-491F-BF2D-3342842611DE}"/>
              </a:ext>
            </a:extLst>
          </p:cNvPr>
          <p:cNvCxnSpPr>
            <a:cxnSpLocks/>
          </p:cNvCxnSpPr>
          <p:nvPr/>
        </p:nvCxnSpPr>
        <p:spPr>
          <a:xfrm>
            <a:off x="5322273" y="3477286"/>
            <a:ext cx="1436515" cy="218396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155263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text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text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268759"/>
            <a:ext cx="7200800" cy="5091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50083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>
            <a:extLst>
              <a:ext uri="{FF2B5EF4-FFF2-40B4-BE49-F238E27FC236}">
                <a16:creationId xmlns:a16="http://schemas.microsoft.com/office/drawing/2014/main" id="{422E3A26-0E9D-4868-AFEE-6AA1D6C7CD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634" y="862080"/>
            <a:ext cx="8229600" cy="720080"/>
          </a:xfrm>
        </p:spPr>
        <p:txBody>
          <a:bodyPr>
            <a:normAutofit/>
          </a:bodyPr>
          <a:lstStyle/>
          <a:p>
            <a:r>
              <a:rPr lang="cs-CZ" sz="3600" dirty="0"/>
              <a:t>EDS</a:t>
            </a:r>
          </a:p>
        </p:txBody>
      </p:sp>
      <p:pic>
        <p:nvPicPr>
          <p:cNvPr id="11" name="Zástupný symbol pro obsah 10">
            <a:extLst>
              <a:ext uri="{FF2B5EF4-FFF2-40B4-BE49-F238E27FC236}">
                <a16:creationId xmlns:a16="http://schemas.microsoft.com/office/drawing/2014/main" id="{7F215EC7-40CD-4D62-AD80-3E2C3147E7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650" y="1484784"/>
            <a:ext cx="2876190" cy="3590476"/>
          </a:xfrm>
        </p:spPr>
      </p:pic>
      <p:sp>
        <p:nvSpPr>
          <p:cNvPr id="8" name="Zástupný symbol pro text 7">
            <a:extLst>
              <a:ext uri="{FF2B5EF4-FFF2-40B4-BE49-F238E27FC236}">
                <a16:creationId xmlns:a16="http://schemas.microsoft.com/office/drawing/2014/main" id="{55F85205-7030-478A-BA26-8522A668AC8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text 8">
            <a:extLst>
              <a:ext uri="{FF2B5EF4-FFF2-40B4-BE49-F238E27FC236}">
                <a16:creationId xmlns:a16="http://schemas.microsoft.com/office/drawing/2014/main" id="{118A7AD3-F9E3-4B2D-B349-39F6E0ECEB2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4397D353-F53B-4AB1-88B9-0C6258A0D1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712" y="2348880"/>
            <a:ext cx="2876190" cy="3590476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332F1648-EC47-4753-8234-60806EF82E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3068960"/>
            <a:ext cx="2876190" cy="3590476"/>
          </a:xfrm>
          <a:prstGeom prst="rect">
            <a:avLst/>
          </a:prstGeom>
        </p:spPr>
      </p:pic>
      <p:sp>
        <p:nvSpPr>
          <p:cNvPr id="10" name="Nadpis 5">
            <a:extLst>
              <a:ext uri="{FF2B5EF4-FFF2-40B4-BE49-F238E27FC236}">
                <a16:creationId xmlns:a16="http://schemas.microsoft.com/office/drawing/2014/main" id="{E0C5ABE9-C7AA-4B03-AE59-9FEA22BFBC15}"/>
              </a:ext>
            </a:extLst>
          </p:cNvPr>
          <p:cNvSpPr txBox="1">
            <a:spLocks/>
          </p:cNvSpPr>
          <p:nvPr/>
        </p:nvSpPr>
        <p:spPr>
          <a:xfrm>
            <a:off x="6732240" y="1628800"/>
            <a:ext cx="1785045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/>
              <a:t>abrazivita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3DDDA71-1C4A-42BD-ACE6-5814D92B6911}"/>
              </a:ext>
            </a:extLst>
          </p:cNvPr>
          <p:cNvCxnSpPr>
            <a:cxnSpLocks/>
          </p:cNvCxnSpPr>
          <p:nvPr/>
        </p:nvCxnSpPr>
        <p:spPr>
          <a:xfrm>
            <a:off x="6719644" y="1628800"/>
            <a:ext cx="1" cy="792088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C6F4C92-A397-4CDF-92AB-6C376FB70C50}"/>
              </a:ext>
            </a:extLst>
          </p:cNvPr>
          <p:cNvCxnSpPr>
            <a:cxnSpLocks/>
          </p:cNvCxnSpPr>
          <p:nvPr/>
        </p:nvCxnSpPr>
        <p:spPr>
          <a:xfrm flipH="1" flipV="1">
            <a:off x="8604448" y="1628800"/>
            <a:ext cx="16375" cy="79208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927454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Ternary</a:t>
            </a:r>
            <a:r>
              <a:rPr lang="cs-CZ" dirty="0"/>
              <a:t> diagram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soil</a:t>
            </a:r>
            <a:r>
              <a:rPr lang="cs-CZ" dirty="0"/>
              <a:t> </a:t>
            </a:r>
            <a:r>
              <a:rPr lang="cs-CZ" dirty="0" err="1"/>
              <a:t>minerals</a:t>
            </a:r>
            <a:endParaRPr lang="cs-CZ" dirty="0"/>
          </a:p>
        </p:txBody>
      </p:sp>
      <p:sp>
        <p:nvSpPr>
          <p:cNvPr id="9" name="Zástupný symbol pro text 8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0" name="Zástupný symbol pro text 9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obsah 6"/>
          <p:cNvSpPr>
            <a:spLocks noGrp="1"/>
          </p:cNvSpPr>
          <p:nvPr>
            <p:ph idx="1"/>
          </p:nvPr>
        </p:nvSpPr>
        <p:spPr>
          <a:xfrm>
            <a:off x="107504" y="1988841"/>
            <a:ext cx="4536504" cy="4709630"/>
          </a:xfrm>
        </p:spPr>
        <p:txBody>
          <a:bodyPr>
            <a:normAutofit/>
          </a:bodyPr>
          <a:lstStyle/>
          <a:p>
            <a:pPr algn="just"/>
            <a:r>
              <a:rPr lang="et-EE" sz="2400" dirty="0"/>
              <a:t>The volume of abrasive minerals of the tested soils is schematically presented</a:t>
            </a:r>
            <a:r>
              <a:rPr lang="cs-CZ" sz="2400" dirty="0"/>
              <a:t> in </a:t>
            </a:r>
            <a:r>
              <a:rPr lang="cs-CZ" sz="2400" dirty="0" err="1"/>
              <a:t>figure</a:t>
            </a:r>
            <a:r>
              <a:rPr lang="cs-CZ" sz="2400" dirty="0"/>
              <a:t>.</a:t>
            </a:r>
          </a:p>
          <a:p>
            <a:pPr algn="just"/>
            <a:r>
              <a:rPr lang="en-US" sz="2400" dirty="0"/>
              <a:t>(a)</a:t>
            </a:r>
            <a:r>
              <a:rPr lang="cs-CZ" sz="2400" dirty="0"/>
              <a:t> </a:t>
            </a:r>
            <a:r>
              <a:rPr lang="en-US" sz="2400" dirty="0"/>
              <a:t>&gt; 2mm</a:t>
            </a:r>
          </a:p>
          <a:p>
            <a:pPr algn="just"/>
            <a:r>
              <a:rPr lang="en-US" sz="2400" dirty="0"/>
              <a:t>(b) &lt; 2mm</a:t>
            </a:r>
            <a:endParaRPr lang="cs-CZ" sz="2400" dirty="0"/>
          </a:p>
          <a:p>
            <a:pPr algn="just"/>
            <a:endParaRPr lang="en-US" sz="2400" dirty="0"/>
          </a:p>
          <a:p>
            <a:pPr algn="just"/>
            <a:r>
              <a:rPr lang="en-US" sz="2800" dirty="0" err="1"/>
              <a:t>Zizice</a:t>
            </a:r>
            <a:r>
              <a:rPr lang="en-US" sz="2800" dirty="0"/>
              <a:t>, C. </a:t>
            </a:r>
            <a:r>
              <a:rPr lang="en-US" sz="2800" dirty="0" err="1"/>
              <a:t>Skalice</a:t>
            </a:r>
            <a:r>
              <a:rPr lang="en-US" sz="2800" dirty="0"/>
              <a:t>, Prague</a:t>
            </a:r>
          </a:p>
        </p:txBody>
      </p:sp>
      <p:pic>
        <p:nvPicPr>
          <p:cNvPr id="8" name="Obrázek 7"/>
          <p:cNvPicPr/>
          <p:nvPr/>
        </p:nvPicPr>
        <p:blipFill>
          <a:blip r:embed="rId3"/>
          <a:stretch>
            <a:fillRect/>
          </a:stretch>
        </p:blipFill>
        <p:spPr>
          <a:xfrm>
            <a:off x="4644008" y="2780928"/>
            <a:ext cx="4171414" cy="3917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6716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ástupný symbol pro obsah 9"/>
          <p:cNvSpPr>
            <a:spLocks noGrp="1"/>
          </p:cNvSpPr>
          <p:nvPr>
            <p:ph idx="1"/>
          </p:nvPr>
        </p:nvSpPr>
        <p:spPr>
          <a:xfrm>
            <a:off x="307259" y="857896"/>
            <a:ext cx="4186808" cy="5883472"/>
          </a:xfrm>
        </p:spPr>
        <p:txBody>
          <a:bodyPr>
            <a:normAutofit fontScale="92500"/>
          </a:bodyPr>
          <a:lstStyle/>
          <a:p>
            <a:r>
              <a:rPr lang="cs-CZ" dirty="0"/>
              <a:t>Kinematika těles;</a:t>
            </a:r>
          </a:p>
          <a:p>
            <a:r>
              <a:rPr lang="cs-CZ" dirty="0"/>
              <a:t>Translace, rotace;</a:t>
            </a:r>
          </a:p>
          <a:p>
            <a:r>
              <a:rPr lang="cs-CZ" dirty="0"/>
              <a:t>Volné otáčení a posuv;</a:t>
            </a:r>
          </a:p>
          <a:p>
            <a:r>
              <a:rPr lang="cs-CZ" dirty="0"/>
              <a:t>Přídavné síly a momenty;</a:t>
            </a:r>
          </a:p>
          <a:p>
            <a:r>
              <a:rPr lang="cs-CZ" dirty="0"/>
              <a:t>Tlumení a vibrace …</a:t>
            </a:r>
          </a:p>
          <a:p>
            <a:endParaRPr lang="cs-CZ" dirty="0"/>
          </a:p>
          <a:p>
            <a:pPr marL="0" indent="0" algn="r">
              <a:buNone/>
            </a:pPr>
            <a:r>
              <a:rPr lang="cs-CZ" b="1" dirty="0">
                <a:solidFill>
                  <a:schemeClr val="bg1">
                    <a:lumMod val="50000"/>
                  </a:schemeClr>
                </a:solidFill>
              </a:rPr>
              <a:t>Využíváme: </a:t>
            </a:r>
          </a:p>
          <a:p>
            <a:pPr marL="0" indent="0" algn="r">
              <a:buNone/>
            </a:pPr>
            <a:r>
              <a:rPr lang="cs-CZ" i="1" dirty="0">
                <a:solidFill>
                  <a:schemeClr val="bg1">
                    <a:lumMod val="50000"/>
                  </a:schemeClr>
                </a:solidFill>
              </a:rPr>
              <a:t>translaci, volný pohyb, přídavné síly a momenty</a:t>
            </a:r>
            <a:r>
              <a:rPr lang="cs-CZ" dirty="0">
                <a:solidFill>
                  <a:schemeClr val="bg1">
                    <a:lumMod val="50000"/>
                  </a:schemeClr>
                </a:solidFill>
              </a:rPr>
              <a:t>, vibraci..</a:t>
            </a:r>
          </a:p>
        </p:txBody>
      </p:sp>
      <p:sp>
        <p:nvSpPr>
          <p:cNvPr id="11" name="Zástupný symbol pro text 10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2" name="Zástupný symbol pro text 11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074" name="Picture 2" descr="F:\Bednar\Zprava\IMG_20181025_08573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4769"/>
          <a:stretch/>
        </p:blipFill>
        <p:spPr bwMode="auto">
          <a:xfrm>
            <a:off x="5047141" y="1484784"/>
            <a:ext cx="3600000" cy="2348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Přímá spojnice se šipkou 13"/>
          <p:cNvCxnSpPr/>
          <p:nvPr/>
        </p:nvCxnSpPr>
        <p:spPr>
          <a:xfrm flipH="1">
            <a:off x="7049387" y="4209540"/>
            <a:ext cx="864096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ovéPole 16"/>
          <p:cNvSpPr txBox="1"/>
          <p:nvPr/>
        </p:nvSpPr>
        <p:spPr>
          <a:xfrm>
            <a:off x="7380312" y="3833075"/>
            <a:ext cx="1228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v1 - pojezd</a:t>
            </a:r>
          </a:p>
        </p:txBody>
      </p:sp>
      <p:sp>
        <p:nvSpPr>
          <p:cNvPr id="19" name="TextovéPole 18"/>
          <p:cNvSpPr txBox="1"/>
          <p:nvPr/>
        </p:nvSpPr>
        <p:spPr>
          <a:xfrm>
            <a:off x="4860041" y="3993516"/>
            <a:ext cx="16411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v2 - nerovnosti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8170" y="4362848"/>
            <a:ext cx="4431722" cy="2495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6" name="Přímá spojnice se šipkou 15"/>
          <p:cNvCxnSpPr>
            <a:cxnSpLocks/>
          </p:cNvCxnSpPr>
          <p:nvPr/>
        </p:nvCxnSpPr>
        <p:spPr>
          <a:xfrm>
            <a:off x="6588224" y="3717032"/>
            <a:ext cx="0" cy="780540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104703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dirty="0"/>
              <a:t>Opotřebení</a:t>
            </a:r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ASTM G65:</a:t>
            </a:r>
          </a:p>
        </p:txBody>
      </p:sp>
      <p:sp>
        <p:nvSpPr>
          <p:cNvPr id="9" name="Zástupný symbol pro text 8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Rocky DEM v aplikacích pro zemědělství</a:t>
            </a:r>
          </a:p>
        </p:txBody>
      </p:sp>
      <p:sp>
        <p:nvSpPr>
          <p:cNvPr id="10" name="Zástupný symbol pro text 9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3" name="Obrázek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775245"/>
            <a:ext cx="2736304" cy="3056965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6120" y="3957969"/>
            <a:ext cx="4872830" cy="2721932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455" y="2806168"/>
            <a:ext cx="3677220" cy="3677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29443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dirty="0"/>
              <a:t>Metodiky zjištění parametrů</a:t>
            </a:r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Eroze:</a:t>
            </a:r>
          </a:p>
        </p:txBody>
      </p:sp>
      <p:sp>
        <p:nvSpPr>
          <p:cNvPr id="9" name="Zástupný symbol pro text 8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Rocky DEM v aplikacích pro zemědělství</a:t>
            </a:r>
          </a:p>
        </p:txBody>
      </p:sp>
      <p:sp>
        <p:nvSpPr>
          <p:cNvPr id="10" name="Zástupný symbol pro text 9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6096" y="908720"/>
            <a:ext cx="3406919" cy="5763220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7784" y="1916832"/>
            <a:ext cx="2599044" cy="4849763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0985" y="3106313"/>
            <a:ext cx="3133588" cy="2284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41541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dirty="0"/>
              <a:t>Analýza a verifikace opotřebení:</a:t>
            </a:r>
          </a:p>
        </p:txBody>
      </p:sp>
      <p:sp>
        <p:nvSpPr>
          <p:cNvPr id="9" name="Zástupný symbol pro text 8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Rocky DEM v aplikacích pro zemědělství</a:t>
            </a:r>
          </a:p>
        </p:txBody>
      </p:sp>
      <p:sp>
        <p:nvSpPr>
          <p:cNvPr id="10" name="Zástupný symbol pro text 9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1" name="Obrázek 22">
            <a:extLst>
              <a:ext uri="{FF2B5EF4-FFF2-40B4-BE49-F238E27FC236}">
                <a16:creationId xmlns:a16="http://schemas.microsoft.com/office/drawing/2014/main" id="{DC5E2BD1-1397-4F96-A060-687E8FD3F5AE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708920"/>
            <a:ext cx="2588260" cy="19411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Obrázek 24">
            <a:extLst>
              <a:ext uri="{FF2B5EF4-FFF2-40B4-BE49-F238E27FC236}">
                <a16:creationId xmlns:a16="http://schemas.microsoft.com/office/drawing/2014/main" id="{241B9357-E652-4937-A111-06CCEF5EAA45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5002" y="2727425"/>
            <a:ext cx="2569845" cy="1927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Obrázek 26">
            <a:extLst>
              <a:ext uri="{FF2B5EF4-FFF2-40B4-BE49-F238E27FC236}">
                <a16:creationId xmlns:a16="http://schemas.microsoft.com/office/drawing/2014/main" id="{A810AC62-2F53-45AF-A5A7-E86CA15EF2D5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496" y="4725144"/>
            <a:ext cx="3515524" cy="17217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Obrázek 27">
            <a:extLst>
              <a:ext uri="{FF2B5EF4-FFF2-40B4-BE49-F238E27FC236}">
                <a16:creationId xmlns:a16="http://schemas.microsoft.com/office/drawing/2014/main" id="{7CF5DE44-756E-4F87-A835-99B2756F2DB8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9284" y="4725144"/>
            <a:ext cx="3311599" cy="172176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798A217A-E06D-4E4E-872E-DD9BED5ECEA3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3309304" y="1620940"/>
            <a:ext cx="4882828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E8F18A29-2B75-42E1-8437-4032ECE08ED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69111362"/>
              </p:ext>
            </p:extLst>
          </p:nvPr>
        </p:nvGraphicFramePr>
        <p:xfrm>
          <a:off x="72736" y="2007615"/>
          <a:ext cx="2518395" cy="17217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1" name="Rastrový obrázek" r:id="rId7" imgW="13003440" imgH="7249537" progId="Paint.Picture">
                  <p:embed/>
                </p:oleObj>
              </mc:Choice>
              <mc:Fallback>
                <p:oleObj name="Rastrový obrázek" r:id="rId7" imgW="13003440" imgH="7249537" progId="Paint.Picture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736" y="2007615"/>
                        <a:ext cx="2518395" cy="172176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4285759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dirty="0"/>
              <a:t>Metodiky zjištění parametrů</a:t>
            </a:r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Půdní žlab + 3Dtisk nástroje:</a:t>
            </a:r>
          </a:p>
        </p:txBody>
      </p:sp>
      <p:sp>
        <p:nvSpPr>
          <p:cNvPr id="9" name="Zástupný symbol pro text 8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Rocky DEM v aplikacích pro zemědělství</a:t>
            </a:r>
          </a:p>
        </p:txBody>
      </p:sp>
      <p:sp>
        <p:nvSpPr>
          <p:cNvPr id="10" name="Zástupný symbol pro text 9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Obrázek 44">
            <a:extLst>
              <a:ext uri="{FF2B5EF4-FFF2-40B4-BE49-F238E27FC236}">
                <a16:creationId xmlns:a16="http://schemas.microsoft.com/office/drawing/2014/main" id="{E9A029CA-5D63-42D8-8BEE-92964A829572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124744"/>
            <a:ext cx="3455914" cy="26021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Obrázek 122">
            <a:extLst>
              <a:ext uri="{FF2B5EF4-FFF2-40B4-BE49-F238E27FC236}">
                <a16:creationId xmlns:a16="http://schemas.microsoft.com/office/drawing/2014/main" id="{0B5014C4-7928-425F-8999-8479810FF501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365104"/>
            <a:ext cx="4311278" cy="2294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36" y="2627091"/>
            <a:ext cx="4990453" cy="3742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93486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1835695" y="706354"/>
            <a:ext cx="6831209" cy="720080"/>
          </a:xfrm>
        </p:spPr>
        <p:txBody>
          <a:bodyPr/>
          <a:lstStyle/>
          <a:p>
            <a:r>
              <a:rPr lang="cs-CZ" dirty="0"/>
              <a:t>Skripty + cyklické řešení</a:t>
            </a:r>
          </a:p>
        </p:txBody>
      </p:sp>
      <p:sp>
        <p:nvSpPr>
          <p:cNvPr id="9" name="Zástupný symbol pro text 8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Rocky DEM v aplikacích pro zemědělství</a:t>
            </a:r>
          </a:p>
        </p:txBody>
      </p:sp>
      <p:sp>
        <p:nvSpPr>
          <p:cNvPr id="10" name="Zástupný symbol pro text 9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4208" y="1138576"/>
            <a:ext cx="2534827" cy="55413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0827F19-9BF0-42DB-8E68-53D447E236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074" y="4615672"/>
            <a:ext cx="5239092" cy="20990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6E45BA6-4B64-40FD-BEED-82DE200A47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650716"/>
            <a:ext cx="3255489" cy="29204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97A5C7D-1621-4556-A65E-5D565BFBBC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1090" y="3827486"/>
            <a:ext cx="5124450" cy="542925"/>
          </a:xfrm>
          <a:prstGeom prst="rect">
            <a:avLst/>
          </a:prstGeom>
        </p:spPr>
      </p:pic>
      <p:sp>
        <p:nvSpPr>
          <p:cNvPr id="11" name="Nadpis 6">
            <a:extLst>
              <a:ext uri="{FF2B5EF4-FFF2-40B4-BE49-F238E27FC236}">
                <a16:creationId xmlns:a16="http://schemas.microsoft.com/office/drawing/2014/main" id="{899B177B-59F3-4CFD-AFCB-4DE938B58BCE}"/>
              </a:ext>
            </a:extLst>
          </p:cNvPr>
          <p:cNvSpPr txBox="1">
            <a:spLocks/>
          </p:cNvSpPr>
          <p:nvPr/>
        </p:nvSpPr>
        <p:spPr>
          <a:xfrm rot="1278507">
            <a:off x="3529490" y="2374388"/>
            <a:ext cx="3086791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i="1" dirty="0">
                <a:solidFill>
                  <a:srgbClr val="C00000"/>
                </a:solidFill>
              </a:rPr>
              <a:t>Generování interakcí pro částice!</a:t>
            </a:r>
          </a:p>
        </p:txBody>
      </p:sp>
    </p:spTree>
    <p:extLst>
      <p:ext uri="{BB962C8B-B14F-4D97-AF65-F5344CB8AC3E}">
        <p14:creationId xmlns:p14="http://schemas.microsoft.com/office/powerpoint/2010/main" val="414563941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text 8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Rocky DEM v aplikacích pro zemědělství</a:t>
            </a:r>
          </a:p>
        </p:txBody>
      </p:sp>
      <p:sp>
        <p:nvSpPr>
          <p:cNvPr id="10" name="Zástupný symbol pro text 9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2492896"/>
            <a:ext cx="5937406" cy="4293096"/>
          </a:xfrm>
          <a:prstGeom prst="rect">
            <a:avLst/>
          </a:prstGeom>
        </p:spPr>
      </p:pic>
      <p:graphicFrame>
        <p:nvGraphicFramePr>
          <p:cNvPr id="5" name="Tabulk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0419391"/>
              </p:ext>
            </p:extLst>
          </p:nvPr>
        </p:nvGraphicFramePr>
        <p:xfrm>
          <a:off x="4932040" y="887726"/>
          <a:ext cx="4091148" cy="13496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2787">
                  <a:extLst>
                    <a:ext uri="{9D8B030D-6E8A-4147-A177-3AD203B41FA5}">
                      <a16:colId xmlns:a16="http://schemas.microsoft.com/office/drawing/2014/main" val="731697444"/>
                    </a:ext>
                  </a:extLst>
                </a:gridCol>
                <a:gridCol w="1022787">
                  <a:extLst>
                    <a:ext uri="{9D8B030D-6E8A-4147-A177-3AD203B41FA5}">
                      <a16:colId xmlns:a16="http://schemas.microsoft.com/office/drawing/2014/main" val="297586860"/>
                    </a:ext>
                  </a:extLst>
                </a:gridCol>
                <a:gridCol w="1022787">
                  <a:extLst>
                    <a:ext uri="{9D8B030D-6E8A-4147-A177-3AD203B41FA5}">
                      <a16:colId xmlns:a16="http://schemas.microsoft.com/office/drawing/2014/main" val="1120845708"/>
                    </a:ext>
                  </a:extLst>
                </a:gridCol>
                <a:gridCol w="1022787">
                  <a:extLst>
                    <a:ext uri="{9D8B030D-6E8A-4147-A177-3AD203B41FA5}">
                      <a16:colId xmlns:a16="http://schemas.microsoft.com/office/drawing/2014/main" val="3145567528"/>
                    </a:ext>
                  </a:extLst>
                </a:gridCol>
              </a:tblGrid>
              <a:tr h="449876">
                <a:tc>
                  <a:txBody>
                    <a:bodyPr/>
                    <a:lstStyle/>
                    <a:p>
                      <a:endParaRPr lang="cs-CZ" sz="16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cs-CZ" sz="1600" dirty="0" err="1"/>
                        <a:t>ball</a:t>
                      </a:r>
                      <a:endParaRPr lang="cs-CZ" sz="16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cs-CZ" sz="1600" dirty="0" err="1"/>
                        <a:t>Ball+poly</a:t>
                      </a:r>
                      <a:endParaRPr lang="cs-CZ" sz="16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Ball+poly2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057778269"/>
                  </a:ext>
                </a:extLst>
              </a:tr>
              <a:tr h="449876">
                <a:tc>
                  <a:txBody>
                    <a:bodyPr/>
                    <a:lstStyle/>
                    <a:p>
                      <a:r>
                        <a:rPr lang="cs-CZ" sz="1600" dirty="0"/>
                        <a:t>Nasypaní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2 h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2,3 h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7,2 h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212534409"/>
                  </a:ext>
                </a:extLst>
              </a:tr>
              <a:tr h="449876">
                <a:tc>
                  <a:txBody>
                    <a:bodyPr/>
                    <a:lstStyle/>
                    <a:p>
                      <a:r>
                        <a:rPr lang="cs-CZ" sz="1600" dirty="0"/>
                        <a:t>1s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2,1 h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2,7 h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8,52 h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559412633"/>
                  </a:ext>
                </a:extLst>
              </a:tr>
            </a:tbl>
          </a:graphicData>
        </a:graphic>
      </p:graphicFrame>
      <p:sp>
        <p:nvSpPr>
          <p:cNvPr id="6" name="TextovéPole 5"/>
          <p:cNvSpPr txBox="1"/>
          <p:nvPr/>
        </p:nvSpPr>
        <p:spPr>
          <a:xfrm>
            <a:off x="25370" y="666750"/>
            <a:ext cx="476277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Ball</a:t>
            </a:r>
            <a:r>
              <a:rPr lang="cs-CZ" dirty="0"/>
              <a:t> – 1,7 mil částic</a:t>
            </a:r>
          </a:p>
          <a:p>
            <a:r>
              <a:rPr lang="cs-CZ" dirty="0" err="1"/>
              <a:t>Ball+poly</a:t>
            </a:r>
            <a:r>
              <a:rPr lang="cs-CZ" dirty="0"/>
              <a:t> – hmotnostní ekvivalent </a:t>
            </a:r>
            <a:r>
              <a:rPr lang="cs-CZ" dirty="0" err="1"/>
              <a:t>Ball</a:t>
            </a:r>
            <a:r>
              <a:rPr lang="cs-CZ" dirty="0"/>
              <a:t>, 10% </a:t>
            </a:r>
            <a:r>
              <a:rPr lang="cs-CZ" dirty="0" err="1"/>
              <a:t>poly</a:t>
            </a:r>
            <a:endParaRPr lang="cs-CZ" dirty="0"/>
          </a:p>
          <a:p>
            <a:r>
              <a:rPr lang="cs-CZ" dirty="0"/>
              <a:t>Ball+poly2 – hmotností ekvivalent </a:t>
            </a:r>
            <a:r>
              <a:rPr lang="cs-CZ" dirty="0" err="1"/>
              <a:t>Ball</a:t>
            </a:r>
            <a:r>
              <a:rPr lang="cs-CZ" dirty="0"/>
              <a:t>, 30 % </a:t>
            </a:r>
            <a:r>
              <a:rPr lang="cs-CZ" dirty="0" err="1"/>
              <a:t>poly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7090961" y="2492896"/>
            <a:ext cx="187827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350" dirty="0"/>
              <a:t>Pouze polynom cca 75 h</a:t>
            </a:r>
          </a:p>
        </p:txBody>
      </p:sp>
    </p:spTree>
    <p:extLst>
      <p:ext uri="{BB962C8B-B14F-4D97-AF65-F5344CB8AC3E}">
        <p14:creationId xmlns:p14="http://schemas.microsoft.com/office/powerpoint/2010/main" val="14225990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text 8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Rocky DEM v aplikacích pro zemědělství</a:t>
            </a:r>
          </a:p>
        </p:txBody>
      </p:sp>
      <p:sp>
        <p:nvSpPr>
          <p:cNvPr id="10" name="Zástupný symbol pro text 9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948" y="2492896"/>
            <a:ext cx="4805877" cy="4198751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395536" y="843818"/>
            <a:ext cx="3019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1,7 mil. částic</a:t>
            </a:r>
          </a:p>
          <a:p>
            <a:r>
              <a:rPr lang="cs-CZ" dirty="0"/>
              <a:t>Celkem 7,1 hodiny</a:t>
            </a:r>
          </a:p>
          <a:p>
            <a:r>
              <a:rPr lang="cs-CZ" dirty="0"/>
              <a:t>2,8h na 1s simulace</a:t>
            </a:r>
          </a:p>
        </p:txBody>
      </p:sp>
      <p:graphicFrame>
        <p:nvGraphicFramePr>
          <p:cNvPr id="6" name="Tabulk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3645450"/>
              </p:ext>
            </p:extLst>
          </p:nvPr>
        </p:nvGraphicFramePr>
        <p:xfrm>
          <a:off x="5076825" y="855787"/>
          <a:ext cx="3922236" cy="16451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61118">
                  <a:extLst>
                    <a:ext uri="{9D8B030D-6E8A-4147-A177-3AD203B41FA5}">
                      <a16:colId xmlns:a16="http://schemas.microsoft.com/office/drawing/2014/main" val="4194661109"/>
                    </a:ext>
                  </a:extLst>
                </a:gridCol>
                <a:gridCol w="1961118">
                  <a:extLst>
                    <a:ext uri="{9D8B030D-6E8A-4147-A177-3AD203B41FA5}">
                      <a16:colId xmlns:a16="http://schemas.microsoft.com/office/drawing/2014/main" val="3686614975"/>
                    </a:ext>
                  </a:extLst>
                </a:gridCol>
              </a:tblGrid>
              <a:tr h="450365">
                <a:tc>
                  <a:txBody>
                    <a:bodyPr/>
                    <a:lstStyle/>
                    <a:p>
                      <a:r>
                        <a:rPr lang="cs-CZ" sz="1600" dirty="0"/>
                        <a:t>Stejné množství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Exponent t</a:t>
                      </a:r>
                      <a:r>
                        <a:rPr lang="en-US" sz="1600" dirty="0"/>
                        <a:t>^</a:t>
                      </a:r>
                      <a:r>
                        <a:rPr lang="en-US" sz="4000" dirty="0"/>
                        <a:t>n</a:t>
                      </a:r>
                      <a:endParaRPr lang="cs-CZ" sz="16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263411438"/>
                  </a:ext>
                </a:extLst>
              </a:tr>
              <a:tr h="322320">
                <a:tc>
                  <a:txBody>
                    <a:bodyPr/>
                    <a:lstStyle/>
                    <a:p>
                      <a:r>
                        <a:rPr lang="cs-CZ" sz="1600" dirty="0" err="1"/>
                        <a:t>Ball</a:t>
                      </a:r>
                      <a:r>
                        <a:rPr lang="cs-CZ" sz="1600" dirty="0"/>
                        <a:t> 1cm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1,5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655850214"/>
                  </a:ext>
                </a:extLst>
              </a:tr>
              <a:tr h="322320">
                <a:tc>
                  <a:txBody>
                    <a:bodyPr/>
                    <a:lstStyle/>
                    <a:p>
                      <a:r>
                        <a:rPr lang="cs-CZ" sz="1600" dirty="0" err="1"/>
                        <a:t>Ball</a:t>
                      </a:r>
                      <a:r>
                        <a:rPr lang="cs-CZ" sz="1600" dirty="0"/>
                        <a:t> 1cm + 0,5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2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550282370"/>
                  </a:ext>
                </a:extLst>
              </a:tr>
              <a:tr h="322320">
                <a:tc>
                  <a:txBody>
                    <a:bodyPr/>
                    <a:lstStyle/>
                    <a:p>
                      <a:r>
                        <a:rPr lang="cs-CZ" sz="1600" dirty="0"/>
                        <a:t>polygon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3,2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5469763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4844022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text 8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Rocky DEM v aplikacích pro zemědělství</a:t>
            </a:r>
          </a:p>
        </p:txBody>
      </p:sp>
      <p:sp>
        <p:nvSpPr>
          <p:cNvPr id="10" name="Zástupný symbol pro text 9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492347" y="816819"/>
            <a:ext cx="7886700" cy="1325563"/>
          </a:xfrm>
        </p:spPr>
        <p:txBody>
          <a:bodyPr/>
          <a:lstStyle/>
          <a:p>
            <a:r>
              <a:rPr lang="cs-CZ" b="1" dirty="0"/>
              <a:t>Výpočty Rocky na TF ČZU v Praze</a:t>
            </a:r>
          </a:p>
        </p:txBody>
      </p:sp>
      <p:sp>
        <p:nvSpPr>
          <p:cNvPr id="5" name="Zástupný symbol pro text 2"/>
          <p:cNvSpPr txBox="1">
            <a:spLocks/>
          </p:cNvSpPr>
          <p:nvPr/>
        </p:nvSpPr>
        <p:spPr>
          <a:xfrm>
            <a:off x="492348" y="2132856"/>
            <a:ext cx="3868340" cy="8239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GPU Tesla 2x</a:t>
            </a:r>
          </a:p>
        </p:txBody>
      </p:sp>
      <p:sp>
        <p:nvSpPr>
          <p:cNvPr id="6" name="Zástupný symbol pro obsah 3"/>
          <p:cNvSpPr>
            <a:spLocks noGrp="1"/>
          </p:cNvSpPr>
          <p:nvPr>
            <p:ph sz="half" idx="4294967295"/>
          </p:nvPr>
        </p:nvSpPr>
        <p:spPr>
          <a:xfrm>
            <a:off x="492348" y="2956768"/>
            <a:ext cx="3868340" cy="3684588"/>
          </a:xfrm>
          <a:prstGeom prst="rect">
            <a:avLst/>
          </a:prstGeom>
        </p:spPr>
        <p:txBody>
          <a:bodyPr/>
          <a:lstStyle/>
          <a:p>
            <a:r>
              <a:rPr lang="cs-CZ" dirty="0"/>
              <a:t>Jako 52 jader CPU</a:t>
            </a:r>
          </a:p>
          <a:p>
            <a:r>
              <a:rPr lang="cs-CZ" dirty="0"/>
              <a:t>Rychlé</a:t>
            </a:r>
          </a:p>
          <a:p>
            <a:r>
              <a:rPr lang="cs-CZ" dirty="0"/>
              <a:t>Jen do 4,2 mil. Celkového počtu částic a fragmentů</a:t>
            </a:r>
          </a:p>
          <a:p>
            <a:endParaRPr lang="cs-CZ" dirty="0"/>
          </a:p>
        </p:txBody>
      </p:sp>
      <p:sp>
        <p:nvSpPr>
          <p:cNvPr id="7" name="Zástupný symbol pro text 4"/>
          <p:cNvSpPr txBox="1">
            <a:spLocks/>
          </p:cNvSpPr>
          <p:nvPr/>
        </p:nvSpPr>
        <p:spPr>
          <a:xfrm>
            <a:off x="4491656" y="2132856"/>
            <a:ext cx="4472832" cy="82391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CPU Intel Gold 72 jader</a:t>
            </a:r>
          </a:p>
        </p:txBody>
      </p:sp>
      <p:sp>
        <p:nvSpPr>
          <p:cNvPr id="8" name="Zástupný symbol pro obsah 5"/>
          <p:cNvSpPr>
            <a:spLocks noGrp="1"/>
          </p:cNvSpPr>
          <p:nvPr>
            <p:ph sz="quarter" idx="4294967295"/>
          </p:nvPr>
        </p:nvSpPr>
        <p:spPr>
          <a:xfrm>
            <a:off x="4491656" y="2956768"/>
            <a:ext cx="4328816" cy="3684588"/>
          </a:xfrm>
          <a:prstGeom prst="rect">
            <a:avLst/>
          </a:prstGeom>
        </p:spPr>
        <p:txBody>
          <a:bodyPr/>
          <a:lstStyle/>
          <a:p>
            <a:r>
              <a:rPr lang="cs-CZ" dirty="0"/>
              <a:t>16 jader - licence</a:t>
            </a:r>
          </a:p>
          <a:p>
            <a:r>
              <a:rPr lang="cs-CZ" dirty="0"/>
              <a:t>6-8 x pomalejší</a:t>
            </a:r>
          </a:p>
          <a:p>
            <a:r>
              <a:rPr lang="cs-CZ" dirty="0"/>
              <a:t>Počet částic omezeno pamětí 3 TB</a:t>
            </a:r>
          </a:p>
          <a:p>
            <a:endParaRPr lang="cs-CZ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583959" y="5627700"/>
            <a:ext cx="765421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Ansys</a:t>
            </a:r>
            <a:r>
              <a:rPr lang="cs-CZ" dirty="0"/>
              <a:t> </a:t>
            </a:r>
            <a:r>
              <a:rPr lang="cs-CZ" dirty="0" err="1"/>
              <a:t>multiphysics</a:t>
            </a:r>
            <a:r>
              <a:rPr lang="cs-CZ" dirty="0"/>
              <a:t> 	– </a:t>
            </a:r>
            <a:r>
              <a:rPr lang="cs-CZ" dirty="0" err="1"/>
              <a:t>academic</a:t>
            </a:r>
            <a:r>
              <a:rPr lang="cs-CZ" dirty="0"/>
              <a:t>/</a:t>
            </a:r>
            <a:r>
              <a:rPr lang="cs-CZ" dirty="0" err="1"/>
              <a:t>research</a:t>
            </a:r>
            <a:r>
              <a:rPr lang="cs-CZ" dirty="0"/>
              <a:t> 100/10 </a:t>
            </a:r>
          </a:p>
          <a:p>
            <a:r>
              <a:rPr lang="cs-CZ" dirty="0" err="1"/>
              <a:t>RockyDEM</a:t>
            </a:r>
            <a:r>
              <a:rPr lang="cs-CZ" dirty="0"/>
              <a:t> 		– </a:t>
            </a:r>
            <a:r>
              <a:rPr lang="cs-CZ" dirty="0" err="1"/>
              <a:t>academic</a:t>
            </a:r>
            <a:r>
              <a:rPr lang="cs-CZ" dirty="0"/>
              <a:t> 5x, </a:t>
            </a:r>
            <a:r>
              <a:rPr lang="cs-CZ" dirty="0" err="1"/>
              <a:t>asc</a:t>
            </a:r>
            <a:r>
              <a:rPr lang="cs-CZ" dirty="0"/>
              <a:t>. </a:t>
            </a:r>
            <a:r>
              <a:rPr lang="cs-CZ" dirty="0" err="1"/>
              <a:t>research</a:t>
            </a:r>
            <a:r>
              <a:rPr lang="cs-CZ" dirty="0"/>
              <a:t> 1x (open data – open </a:t>
            </a:r>
            <a:r>
              <a:rPr lang="cs-CZ" dirty="0" err="1"/>
              <a:t>research</a:t>
            </a:r>
            <a:r>
              <a:rPr lang="cs-CZ" dirty="0"/>
              <a:t>)</a:t>
            </a:r>
          </a:p>
          <a:p>
            <a:r>
              <a:rPr lang="cs-CZ" dirty="0"/>
              <a:t>LS </a:t>
            </a:r>
            <a:r>
              <a:rPr lang="cs-CZ" dirty="0" err="1"/>
              <a:t>Dyna</a:t>
            </a:r>
            <a:r>
              <a:rPr lang="cs-CZ" dirty="0"/>
              <a:t> 			– komerční 1x</a:t>
            </a:r>
          </a:p>
        </p:txBody>
      </p:sp>
    </p:spTree>
    <p:extLst>
      <p:ext uri="{BB962C8B-B14F-4D97-AF65-F5344CB8AC3E}">
        <p14:creationId xmlns:p14="http://schemas.microsoft.com/office/powerpoint/2010/main" val="73583415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5580112" y="748906"/>
            <a:ext cx="2098576" cy="720080"/>
          </a:xfrm>
        </p:spPr>
        <p:txBody>
          <a:bodyPr/>
          <a:lstStyle/>
          <a:p>
            <a:pPr algn="r"/>
            <a:r>
              <a:rPr lang="cs-CZ" dirty="0"/>
              <a:t>Strojní park</a:t>
            </a:r>
          </a:p>
        </p:txBody>
      </p:sp>
      <p:sp>
        <p:nvSpPr>
          <p:cNvPr id="9" name="Zástupný symbol pro text 8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Rocky DEM v aplikacích pro zemědělství</a:t>
            </a:r>
          </a:p>
        </p:txBody>
      </p:sp>
      <p:sp>
        <p:nvSpPr>
          <p:cNvPr id="10" name="Zástupný symbol pro text 9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87" y="764704"/>
            <a:ext cx="5415030" cy="2486539"/>
          </a:xfrm>
          <a:prstGeom prst="rect">
            <a:avLst/>
          </a:prstGeom>
        </p:spPr>
      </p:pic>
      <p:pic>
        <p:nvPicPr>
          <p:cNvPr id="11" name="Obrázek 10" descr="Výsledek obrázku pro hpe nvidia tesla p100"/>
          <p:cNvPicPr/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1090498"/>
            <a:ext cx="2664336" cy="223227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8024" y="3861048"/>
            <a:ext cx="4165990" cy="2486539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374837"/>
            <a:ext cx="4187957" cy="3140968"/>
          </a:xfrm>
          <a:prstGeom prst="rect">
            <a:avLst/>
          </a:prstGeom>
        </p:spPr>
      </p:pic>
      <p:pic>
        <p:nvPicPr>
          <p:cNvPr id="12" name="Obrázek 10" descr="Výsledek obrázku pro hpe nvidia tesla p100">
            <a:extLst>
              <a:ext uri="{FF2B5EF4-FFF2-40B4-BE49-F238E27FC236}">
                <a16:creationId xmlns:a16="http://schemas.microsoft.com/office/drawing/2014/main" id="{3AB6E7A3-A910-46E1-8020-D63F3729567E}"/>
              </a:ext>
            </a:extLst>
          </p:cNvPr>
          <p:cNvPicPr/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3614" y="1142559"/>
            <a:ext cx="2664336" cy="22322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16378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Laboratoře KMST </a:t>
            </a:r>
            <a:r>
              <a:rPr lang="en-US" dirty="0"/>
              <a:t>&amp;</a:t>
            </a:r>
            <a:r>
              <a:rPr lang="cs-CZ" dirty="0"/>
              <a:t> KEA</a:t>
            </a:r>
          </a:p>
        </p:txBody>
      </p:sp>
      <p:sp>
        <p:nvSpPr>
          <p:cNvPr id="9" name="Zástupný symbol pro text 8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Rocky DEM v aplikacích pro zemědělství</a:t>
            </a:r>
          </a:p>
        </p:txBody>
      </p:sp>
      <p:sp>
        <p:nvSpPr>
          <p:cNvPr id="10" name="Zástupný symbol pro text 9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0886416-8345-41FF-80E0-5C88251658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375" y="3717032"/>
            <a:ext cx="2553493" cy="17326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0BE87DD-CB48-4225-AD46-3DB0736CE0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5736" y="4315839"/>
            <a:ext cx="2197646" cy="165576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21E2103-A99D-4960-B160-81B265F33A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1611" y="4880227"/>
            <a:ext cx="2390428" cy="1788115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8" y="1469996"/>
            <a:ext cx="2486707" cy="169957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A73F745-1742-4399-8057-80982A6875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00397" y="4329036"/>
            <a:ext cx="2391957" cy="18232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C332143-69C9-4AD1-B8CF-B69CFDD520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42700" y="1714280"/>
            <a:ext cx="2545272" cy="19172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939DF3E-3B19-40CD-A68D-DB8104F6F4D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44008" y="2276872"/>
            <a:ext cx="2887277" cy="2171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5079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4355976" y="617140"/>
            <a:ext cx="4680520" cy="720080"/>
          </a:xfrm>
        </p:spPr>
        <p:txBody>
          <a:bodyPr/>
          <a:lstStyle/>
          <a:p>
            <a:r>
              <a:rPr lang="cs-CZ" dirty="0"/>
              <a:t>Osazení tenzometry… měření</a:t>
            </a:r>
          </a:p>
        </p:txBody>
      </p:sp>
      <p:sp>
        <p:nvSpPr>
          <p:cNvPr id="7" name="Zástupný symbol pro text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8" name="Zástupný symbol pro text 7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40" y="702120"/>
            <a:ext cx="4079700" cy="2294831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4814912"/>
            <a:ext cx="2567135" cy="1925351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87" y="3212976"/>
            <a:ext cx="3563888" cy="2672916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453" y="4814912"/>
            <a:ext cx="2448589" cy="1836441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28006" y="1213023"/>
            <a:ext cx="4104456" cy="2803771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3207" y="2325439"/>
            <a:ext cx="2760466" cy="1552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30936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Laboratoře KMST </a:t>
            </a:r>
            <a:r>
              <a:rPr lang="en-US" dirty="0"/>
              <a:t>&amp;</a:t>
            </a:r>
            <a:r>
              <a:rPr lang="cs-CZ" dirty="0"/>
              <a:t> KEA</a:t>
            </a:r>
          </a:p>
        </p:txBody>
      </p:sp>
      <p:sp>
        <p:nvSpPr>
          <p:cNvPr id="9" name="Zástupný symbol pro text 8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Rocky DEM v aplikacích pro zemědělství</a:t>
            </a:r>
          </a:p>
        </p:txBody>
      </p:sp>
      <p:sp>
        <p:nvSpPr>
          <p:cNvPr id="10" name="Zástupný symbol pro text 9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8684D48-52FC-4E41-96D5-CA77A37AA1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772816"/>
            <a:ext cx="3933825" cy="2657475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6188" y="3573016"/>
            <a:ext cx="4205449" cy="2965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71997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32" y="4493108"/>
            <a:ext cx="2915816" cy="2186862"/>
          </a:xfrm>
          <a:prstGeom prst="rect">
            <a:avLst/>
          </a:prstGeom>
        </p:spPr>
      </p:pic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395536" y="842824"/>
            <a:ext cx="8229600" cy="720080"/>
          </a:xfrm>
        </p:spPr>
        <p:txBody>
          <a:bodyPr/>
          <a:lstStyle/>
          <a:p>
            <a:pPr algn="l"/>
            <a:r>
              <a:rPr lang="cs-CZ" dirty="0" err="1"/>
              <a:t>Device</a:t>
            </a:r>
            <a:r>
              <a:rPr lang="cs-CZ" dirty="0"/>
              <a:t> and </a:t>
            </a:r>
            <a:r>
              <a:rPr lang="cs-CZ" dirty="0" err="1"/>
              <a:t>instrumentation</a:t>
            </a:r>
            <a:endParaRPr lang="cs-CZ" dirty="0"/>
          </a:p>
        </p:txBody>
      </p:sp>
      <p:sp>
        <p:nvSpPr>
          <p:cNvPr id="12" name="Zástupný symbol pro text 1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3" name="Zástupný symbol pro text 1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6910" y="1701366"/>
            <a:ext cx="2316900" cy="1737675"/>
          </a:xfrm>
          <a:prstGeom prst="rect">
            <a:avLst/>
          </a:prstGeom>
        </p:spPr>
      </p:pic>
      <p:pic>
        <p:nvPicPr>
          <p:cNvPr id="2" name="Zástupný symbol pro obsah 1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688214"/>
            <a:ext cx="3072144" cy="2304108"/>
          </a:xfr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421" y="1103769"/>
            <a:ext cx="3720075" cy="2790056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59141" y="3865046"/>
            <a:ext cx="3408040" cy="255603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4293096"/>
            <a:ext cx="3419872" cy="256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56269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82F695-2BFA-486B-A040-D3A2EC780A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02B5AF-6CEB-4718-B118-895C6356D32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C3F3727-572D-4B0F-9177-6A0BDA2C58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363" y="772176"/>
            <a:ext cx="1166528" cy="20997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67EE06-A5A1-426F-B003-9163DA15F4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6859" y="760668"/>
            <a:ext cx="2023778" cy="22427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BFCC8A-3BE4-4D6D-A2D7-67990B09A7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53" y="4632374"/>
            <a:ext cx="2657009" cy="20997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368F56B-8A86-4FBC-BA85-1D22069ECD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1880" y="881119"/>
            <a:ext cx="3625442" cy="2462091"/>
          </a:xfrm>
          <a:prstGeom prst="rect">
            <a:avLst/>
          </a:prstGeom>
        </p:spPr>
      </p:pic>
      <p:pic>
        <p:nvPicPr>
          <p:cNvPr id="12" name="Picture 11" descr="A picture containing indoor, table, floor, desk&#10;&#10;Description automatically generated">
            <a:extLst>
              <a:ext uri="{FF2B5EF4-FFF2-40B4-BE49-F238E27FC236}">
                <a16:creationId xmlns:a16="http://schemas.microsoft.com/office/drawing/2014/main" id="{5A5D351E-15F4-44C8-AD4D-4A2146C0BB7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200" y="3573995"/>
            <a:ext cx="3203848" cy="2402886"/>
          </a:xfrm>
          <a:prstGeom prst="rect">
            <a:avLst/>
          </a:prstGeom>
        </p:spPr>
      </p:pic>
      <p:pic>
        <p:nvPicPr>
          <p:cNvPr id="14" name="Picture 13" descr="A picture containing indoor&#10;&#10;Description automatically generated">
            <a:extLst>
              <a:ext uri="{FF2B5EF4-FFF2-40B4-BE49-F238E27FC236}">
                <a16:creationId xmlns:a16="http://schemas.microsoft.com/office/drawing/2014/main" id="{25995813-82DF-401F-B654-20800EB1D3A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5476" y="4483709"/>
            <a:ext cx="2799667" cy="2099750"/>
          </a:xfrm>
          <a:prstGeom prst="rect">
            <a:avLst/>
          </a:prstGeom>
        </p:spPr>
      </p:pic>
      <p:pic>
        <p:nvPicPr>
          <p:cNvPr id="16" name="Picture 15" descr="A picture containing indoor&#10;&#10;Description automatically generated">
            <a:extLst>
              <a:ext uri="{FF2B5EF4-FFF2-40B4-BE49-F238E27FC236}">
                <a16:creationId xmlns:a16="http://schemas.microsoft.com/office/drawing/2014/main" id="{270FD766-9499-4FB9-8BFF-A80DC0DE23F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98" y="2690981"/>
            <a:ext cx="2829785" cy="2122339"/>
          </a:xfrm>
          <a:prstGeom prst="rect">
            <a:avLst/>
          </a:prstGeom>
        </p:spPr>
      </p:pic>
      <p:pic>
        <p:nvPicPr>
          <p:cNvPr id="18" name="Obrázek 10">
            <a:extLst>
              <a:ext uri="{FF2B5EF4-FFF2-40B4-BE49-F238E27FC236}">
                <a16:creationId xmlns:a16="http://schemas.microsoft.com/office/drawing/2014/main" id="{4B10EE2A-A5EF-46D8-9CD9-CDC6CD3ED608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3648" y="748973"/>
            <a:ext cx="2373427" cy="18159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1681578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Závěr</a:t>
            </a:r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Hodnocení;</a:t>
            </a:r>
          </a:p>
        </p:txBody>
      </p:sp>
      <p:sp>
        <p:nvSpPr>
          <p:cNvPr id="9" name="Zástupný symbol pro text 8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Rocky DEM v aplikacích pro zemědělství</a:t>
            </a:r>
          </a:p>
        </p:txBody>
      </p:sp>
      <p:sp>
        <p:nvSpPr>
          <p:cNvPr id="10" name="Zástupný symbol pro text 9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5331B81-959E-42B5-A321-8FA78FD56D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4168" y="4003750"/>
            <a:ext cx="2881511" cy="26830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EC92965-DF9C-4A48-A5ED-5EA0F56B4E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2976554"/>
            <a:ext cx="4975767" cy="3549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3720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Př. Řešení tlakový účinků na geometrii nástroje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Picture 5" descr="A pile of dirt&#10;&#10;Description automatically generated">
            <a:extLst>
              <a:ext uri="{FF2B5EF4-FFF2-40B4-BE49-F238E27FC236}">
                <a16:creationId xmlns:a16="http://schemas.microsoft.com/office/drawing/2014/main" id="{6547416F-14AD-4FC2-9EEC-B0268B02410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1008" y="2168860"/>
            <a:ext cx="4221088" cy="4221088"/>
          </a:xfrm>
          <a:prstGeom prst="rect">
            <a:avLst/>
          </a:prstGeom>
        </p:spPr>
      </p:pic>
      <p:pic>
        <p:nvPicPr>
          <p:cNvPr id="8" name="Picture 7" descr="A picture containing grass, sky, outdoor, yellow&#10;&#10;Description automatically generated">
            <a:extLst>
              <a:ext uri="{FF2B5EF4-FFF2-40B4-BE49-F238E27FC236}">
                <a16:creationId xmlns:a16="http://schemas.microsoft.com/office/drawing/2014/main" id="{C1EEC025-75ED-4222-BA44-8763935BD4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04" y="1916832"/>
            <a:ext cx="4725144" cy="4725144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7DEA3099-7049-495F-8F66-6D5278DC521C}"/>
              </a:ext>
            </a:extLst>
          </p:cNvPr>
          <p:cNvSpPr/>
          <p:nvPr/>
        </p:nvSpPr>
        <p:spPr>
          <a:xfrm>
            <a:off x="2988253" y="3416424"/>
            <a:ext cx="1440160" cy="1512168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317327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text 8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Rocky DEM v aplikacích pro zemědělství</a:t>
            </a:r>
          </a:p>
        </p:txBody>
      </p:sp>
      <p:sp>
        <p:nvSpPr>
          <p:cNvPr id="10" name="Zástupný symbol pro text 9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8" y="2708920"/>
            <a:ext cx="6468071" cy="3638290"/>
          </a:xfrm>
          <a:prstGeom prst="rect">
            <a:avLst/>
          </a:prstGeom>
        </p:spPr>
      </p:pic>
      <p:sp>
        <p:nvSpPr>
          <p:cNvPr id="13" name="Zaoblený obdélník 12"/>
          <p:cNvSpPr/>
          <p:nvPr/>
        </p:nvSpPr>
        <p:spPr>
          <a:xfrm>
            <a:off x="3419872" y="4617132"/>
            <a:ext cx="1068714" cy="156970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TextovéPole 14"/>
          <p:cNvSpPr txBox="1"/>
          <p:nvPr/>
        </p:nvSpPr>
        <p:spPr>
          <a:xfrm>
            <a:off x="0" y="6550223"/>
            <a:ext cx="47334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/>
              <a:t>Zdroj: https://www.farmet.cz/cs/dzt/dlatovy-kypric-triolent-ns</a:t>
            </a:r>
          </a:p>
        </p:txBody>
      </p:sp>
      <p:sp>
        <p:nvSpPr>
          <p:cNvPr id="16" name="TextovéPole 15"/>
          <p:cNvSpPr txBox="1"/>
          <p:nvPr/>
        </p:nvSpPr>
        <p:spPr>
          <a:xfrm>
            <a:off x="945903" y="778738"/>
            <a:ext cx="738356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Simulace průchodu nástroje půdou, analýza stavu promísení zeminy v efektu </a:t>
            </a:r>
          </a:p>
          <a:p>
            <a:r>
              <a:rPr lang="cs-CZ" b="1" dirty="0"/>
              <a:t>analýzy rozložení sil na nástroj</a:t>
            </a:r>
            <a:r>
              <a:rPr lang="cs-CZ" dirty="0"/>
              <a:t> případně na rám stroje</a:t>
            </a:r>
          </a:p>
          <a:p>
            <a:endParaRPr lang="cs-CZ" dirty="0"/>
          </a:p>
          <a:p>
            <a:endParaRPr lang="cs-CZ" dirty="0"/>
          </a:p>
          <a:p>
            <a:r>
              <a:rPr lang="cs-CZ" b="1" dirty="0"/>
              <a:t>Co nás zajímá? </a:t>
            </a:r>
          </a:p>
          <a:p>
            <a:r>
              <a:rPr lang="cs-CZ" b="1" dirty="0"/>
              <a:t>Síly....  </a:t>
            </a:r>
            <a:r>
              <a:rPr lang="cs-CZ" dirty="0">
                <a:solidFill>
                  <a:schemeClr val="bg1">
                    <a:lumMod val="50000"/>
                  </a:schemeClr>
                </a:solidFill>
              </a:rPr>
              <a:t>Pohyb částic….  Rozdružení částic….  Opotřebení technických částí….</a:t>
            </a:r>
          </a:p>
        </p:txBody>
      </p:sp>
    </p:spTree>
    <p:extLst>
      <p:ext uri="{BB962C8B-B14F-4D97-AF65-F5344CB8AC3E}">
        <p14:creationId xmlns:p14="http://schemas.microsoft.com/office/powerpoint/2010/main" val="22381490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text 8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Rocky DEM v aplikacích pro zemědělství</a:t>
            </a:r>
          </a:p>
        </p:txBody>
      </p:sp>
      <p:sp>
        <p:nvSpPr>
          <p:cNvPr id="10" name="Zástupný symbol pro text 9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9451" y="4618738"/>
            <a:ext cx="3104550" cy="223926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5714" y="4618738"/>
            <a:ext cx="3095297" cy="223926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9583" y="4618738"/>
            <a:ext cx="3147642" cy="2239262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5715" y="2155243"/>
            <a:ext cx="3095297" cy="2463495"/>
          </a:xfrm>
          <a:prstGeom prst="rect">
            <a:avLst/>
          </a:prstGeom>
        </p:spPr>
      </p:pic>
      <p:sp>
        <p:nvSpPr>
          <p:cNvPr id="8" name="Zástupný symbol pro obsah 6"/>
          <p:cNvSpPr>
            <a:spLocks noGrp="1"/>
          </p:cNvSpPr>
          <p:nvPr>
            <p:ph sz="half" idx="1"/>
          </p:nvPr>
        </p:nvSpPr>
        <p:spPr>
          <a:xfrm>
            <a:off x="122807" y="666750"/>
            <a:ext cx="3120257" cy="431193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b="1" dirty="0"/>
              <a:t>Ukázkový příklad</a:t>
            </a:r>
            <a:endParaRPr lang="cs-CZ" sz="1500" dirty="0"/>
          </a:p>
          <a:p>
            <a:r>
              <a:rPr lang="cs-CZ" sz="1500" dirty="0"/>
              <a:t>Posuv 2 m/s</a:t>
            </a:r>
          </a:p>
          <a:p>
            <a:r>
              <a:rPr lang="cs-CZ" sz="1500" dirty="0"/>
              <a:t>Tuhé uspořádání slupice, pružně uložené (M 1000 </a:t>
            </a:r>
            <a:r>
              <a:rPr lang="cs-CZ" sz="1500" dirty="0" err="1"/>
              <a:t>Nm</a:t>
            </a:r>
            <a:r>
              <a:rPr lang="cs-CZ" sz="1500" dirty="0"/>
              <a:t>/rad)</a:t>
            </a:r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53" b="30505"/>
          <a:stretch/>
        </p:blipFill>
        <p:spPr>
          <a:xfrm>
            <a:off x="3105639" y="707477"/>
            <a:ext cx="5960987" cy="3135781"/>
          </a:xfrm>
          <a:prstGeom prst="rect">
            <a:avLst/>
          </a:prstGeom>
        </p:spPr>
      </p:pic>
      <p:cxnSp>
        <p:nvCxnSpPr>
          <p:cNvPr id="12" name="Přímá spojnice se šipkou 11"/>
          <p:cNvCxnSpPr/>
          <p:nvPr/>
        </p:nvCxnSpPr>
        <p:spPr>
          <a:xfrm flipH="1">
            <a:off x="5455701" y="1556792"/>
            <a:ext cx="1852603" cy="2548993"/>
          </a:xfrm>
          <a:prstGeom prst="straightConnector1">
            <a:avLst/>
          </a:prstGeom>
          <a:ln w="38100"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bdélník 12"/>
          <p:cNvSpPr/>
          <p:nvPr/>
        </p:nvSpPr>
        <p:spPr>
          <a:xfrm>
            <a:off x="3563888" y="4154684"/>
            <a:ext cx="44381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Změna geometrie slupice při pohybu nástroje</a:t>
            </a:r>
          </a:p>
        </p:txBody>
      </p:sp>
    </p:spTree>
    <p:extLst>
      <p:ext uri="{BB962C8B-B14F-4D97-AF65-F5344CB8AC3E}">
        <p14:creationId xmlns:p14="http://schemas.microsoft.com/office/powerpoint/2010/main" val="2503992547"/>
      </p:ext>
    </p:extLst>
  </p:cSld>
  <p:clrMapOvr>
    <a:masterClrMapping/>
  </p:clrMapOvr>
</p:sld>
</file>

<file path=ppt/theme/theme1.xml><?xml version="1.0" encoding="utf-8"?>
<a:theme xmlns:a="http://schemas.openxmlformats.org/drawingml/2006/main" name="TF_4">
  <a:themeElements>
    <a:clrScheme name="TF">
      <a:dk1>
        <a:srgbClr val="041135"/>
      </a:dk1>
      <a:lt1>
        <a:srgbClr val="FFFFFF"/>
      </a:lt1>
      <a:dk2>
        <a:srgbClr val="041135"/>
      </a:dk2>
      <a:lt2>
        <a:srgbClr val="333D96"/>
      </a:lt2>
      <a:accent1>
        <a:srgbClr val="8BF0FB"/>
      </a:accent1>
      <a:accent2>
        <a:srgbClr val="61CBF1"/>
      </a:accent2>
      <a:accent3>
        <a:srgbClr val="39A1DC"/>
      </a:accent3>
      <a:accent4>
        <a:srgbClr val="1B76B9"/>
      </a:accent4>
      <a:accent5>
        <a:srgbClr val="0A4785"/>
      </a:accent5>
      <a:accent6>
        <a:srgbClr val="042051"/>
      </a:accent6>
      <a:hlink>
        <a:srgbClr val="FFFFFF"/>
      </a:hlink>
      <a:folHlink>
        <a:srgbClr val="FFFFFF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bsahové stránky - barevné pozadí">
  <a:themeElements>
    <a:clrScheme name="TF">
      <a:dk1>
        <a:srgbClr val="041135"/>
      </a:dk1>
      <a:lt1>
        <a:srgbClr val="FFFFFF"/>
      </a:lt1>
      <a:dk2>
        <a:srgbClr val="041135"/>
      </a:dk2>
      <a:lt2>
        <a:srgbClr val="333D96"/>
      </a:lt2>
      <a:accent1>
        <a:srgbClr val="8BF0FB"/>
      </a:accent1>
      <a:accent2>
        <a:srgbClr val="61CBF1"/>
      </a:accent2>
      <a:accent3>
        <a:srgbClr val="39A1DC"/>
      </a:accent3>
      <a:accent4>
        <a:srgbClr val="1B76B9"/>
      </a:accent4>
      <a:accent5>
        <a:srgbClr val="0A4785"/>
      </a:accent5>
      <a:accent6>
        <a:srgbClr val="042051"/>
      </a:accent6>
      <a:hlink>
        <a:srgbClr val="FFFFFF"/>
      </a:hlink>
      <a:folHlink>
        <a:srgbClr val="FFFFFF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bsahové stránky - bílé pozadí">
  <a:themeElements>
    <a:clrScheme name="TF">
      <a:dk1>
        <a:srgbClr val="041135"/>
      </a:dk1>
      <a:lt1>
        <a:srgbClr val="FFFFFF"/>
      </a:lt1>
      <a:dk2>
        <a:srgbClr val="041135"/>
      </a:dk2>
      <a:lt2>
        <a:srgbClr val="333D96"/>
      </a:lt2>
      <a:accent1>
        <a:srgbClr val="8BF0FB"/>
      </a:accent1>
      <a:accent2>
        <a:srgbClr val="61CBF1"/>
      </a:accent2>
      <a:accent3>
        <a:srgbClr val="39A1DC"/>
      </a:accent3>
      <a:accent4>
        <a:srgbClr val="1B76B9"/>
      </a:accent4>
      <a:accent5>
        <a:srgbClr val="0A4785"/>
      </a:accent5>
      <a:accent6>
        <a:srgbClr val="042051"/>
      </a:accent6>
      <a:hlink>
        <a:srgbClr val="FFFFFF"/>
      </a:hlink>
      <a:folHlink>
        <a:srgbClr val="FFFFFF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Rocky</Template>
  <TotalTime>3736</TotalTime>
  <Words>1383</Words>
  <Application>Microsoft Office PowerPoint</Application>
  <PresentationFormat>On-screen Show (4:3)</PresentationFormat>
  <Paragraphs>309</Paragraphs>
  <Slides>63</Slides>
  <Notes>10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70" baseType="lpstr">
      <vt:lpstr>Arial</vt:lpstr>
      <vt:lpstr>Calibri</vt:lpstr>
      <vt:lpstr>Cambria Math</vt:lpstr>
      <vt:lpstr>TF_4</vt:lpstr>
      <vt:lpstr>Obsahové stránky - barevné pozadí</vt:lpstr>
      <vt:lpstr>1_Obsahové stránky - bílé pozadí</vt:lpstr>
      <vt:lpstr>Rastrový obrázek</vt:lpstr>
      <vt:lpstr>Rocky DEM v aplikacích pro zemědělství</vt:lpstr>
      <vt:lpstr>úkol DEM v zemědělství</vt:lpstr>
      <vt:lpstr>proč DEM</vt:lpstr>
      <vt:lpstr>PowerPoint Presentation</vt:lpstr>
      <vt:lpstr>PowerPoint Presentation</vt:lpstr>
      <vt:lpstr>Osazení tenzometry… měření</vt:lpstr>
      <vt:lpstr>Př. Řešení tlakový účinků na geometrii nástroje</vt:lpstr>
      <vt:lpstr>PowerPoint Presentation</vt:lpstr>
      <vt:lpstr>PowerPoint Presentation</vt:lpstr>
      <vt:lpstr>Stacionární řešení pro jeden export tlaků (sil) – import do ANSYS</vt:lpstr>
      <vt:lpstr>Model s adhezí  vznik nosu</vt:lpstr>
      <vt:lpstr>PowerPoint Presentation</vt:lpstr>
      <vt:lpstr>PowerPoint Presentation</vt:lpstr>
      <vt:lpstr>Zpracování časových kroků…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Opotřebení s pancíři</vt:lpstr>
      <vt:lpstr>PowerPoint Presentation</vt:lpstr>
      <vt:lpstr>Interakce pneumatiky a partikulární látky</vt:lpstr>
      <vt:lpstr>Interakce pneumatiky a partikulární látky</vt:lpstr>
      <vt:lpstr>Soil analysis</vt:lpstr>
      <vt:lpstr>Systematika řešení</vt:lpstr>
      <vt:lpstr>PowerPoint Presentation</vt:lpstr>
      <vt:lpstr>PowerPoint Presentation</vt:lpstr>
      <vt:lpstr>Metodiky stanovení parametrů</vt:lpstr>
      <vt:lpstr>Metodiky zjištění parametrů</vt:lpstr>
      <vt:lpstr>Metodiky zjištění parametrů</vt:lpstr>
      <vt:lpstr>Metodiky zjištění parametrů</vt:lpstr>
      <vt:lpstr>Metodiky zjištění parametrů</vt:lpstr>
      <vt:lpstr>Metodiky zjištění parametrů</vt:lpstr>
      <vt:lpstr>PowerPoint Presentation</vt:lpstr>
      <vt:lpstr>PowerPoint Presentation</vt:lpstr>
      <vt:lpstr>Opotřebení v Rocky</vt:lpstr>
      <vt:lpstr>Ověření „k“</vt:lpstr>
      <vt:lpstr>PowerPoint Presentation</vt:lpstr>
      <vt:lpstr>EDS</vt:lpstr>
      <vt:lpstr>Ternary diagram of soil minerals</vt:lpstr>
      <vt:lpstr>Opotřebení</vt:lpstr>
      <vt:lpstr>Metodiky zjištění parametrů</vt:lpstr>
      <vt:lpstr>Analýza a verifikace opotřebení:</vt:lpstr>
      <vt:lpstr>Metodiky zjištění parametrů</vt:lpstr>
      <vt:lpstr>Skripty + cyklické řešení</vt:lpstr>
      <vt:lpstr>PowerPoint Presentation</vt:lpstr>
      <vt:lpstr>PowerPoint Presentation</vt:lpstr>
      <vt:lpstr>Výpočty Rocky na TF ČZU v Praze</vt:lpstr>
      <vt:lpstr>Strojní park</vt:lpstr>
      <vt:lpstr>Laboratoře KMST &amp; KEA</vt:lpstr>
      <vt:lpstr>Laboratoře KMST &amp; KEA</vt:lpstr>
      <vt:lpstr>Device and instrumentation</vt:lpstr>
      <vt:lpstr>PowerPoint Presentation</vt:lpstr>
      <vt:lpstr>Závěr</vt:lpstr>
    </vt:vector>
  </TitlesOfParts>
  <Company>ČZU v Praze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Linda Miloslav</dc:creator>
  <cp:lastModifiedBy>kantor</cp:lastModifiedBy>
  <cp:revision>93</cp:revision>
  <dcterms:created xsi:type="dcterms:W3CDTF">2019-09-27T09:51:50Z</dcterms:created>
  <dcterms:modified xsi:type="dcterms:W3CDTF">2019-10-04T15:55:57Z</dcterms:modified>
</cp:coreProperties>
</file>