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2" r:id="rId6"/>
    <p:sldId id="263" r:id="rId7"/>
    <p:sldId id="259" r:id="rId8"/>
    <p:sldId id="272" r:id="rId9"/>
    <p:sldId id="268" r:id="rId10"/>
    <p:sldId id="269" r:id="rId11"/>
    <p:sldId id="271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4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73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55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49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51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0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5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D8A4-E381-43D6-8BFB-B8CD5F280DFA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B83B-6959-4FB6-A7EE-97EF778FC8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6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cs-CZ" sz="3600" b="1" dirty="0"/>
            </a:br>
            <a:r>
              <a:rPr lang="cs-CZ" sz="3600" b="1" dirty="0" err="1"/>
              <a:t>Mansoor</a:t>
            </a:r>
            <a:r>
              <a:rPr lang="cs-CZ" sz="3600" b="1" dirty="0"/>
              <a:t> </a:t>
            </a:r>
            <a:r>
              <a:rPr lang="cs-CZ" sz="3600" b="1" dirty="0" err="1"/>
              <a:t>Maitah</a:t>
            </a:r>
            <a:br>
              <a:rPr lang="cs-CZ" sz="3600" b="1" dirty="0"/>
            </a:br>
            <a:r>
              <a:rPr lang="cs-CZ" sz="3600" b="1" dirty="0"/>
              <a:t>Daniel Toth</a:t>
            </a:r>
            <a:br>
              <a:rPr lang="cs-CZ" sz="3600" b="1" dirty="0"/>
            </a:br>
            <a:r>
              <a:rPr lang="cs-CZ" sz="3600" b="1" dirty="0"/>
              <a:t>Markéta </a:t>
            </a:r>
            <a:r>
              <a:rPr lang="cs-CZ" sz="3600" b="1" dirty="0" err="1"/>
              <a:t>Miháliková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i="1" dirty="0"/>
              <a:t>Využití metody vícekriteriální analýzy variant a analytického hierarchického procesu pro posouzení kvality půdy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04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Přepočet kritérií na standardizované skóre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Funkce standardizovaného skóre dle </a:t>
            </a:r>
            <a:r>
              <a:rPr lang="en-US" sz="2400" dirty="0"/>
              <a:t>Andrews et al. </a:t>
            </a:r>
            <a:r>
              <a:rPr lang="cs-CZ" sz="2400" dirty="0"/>
              <a:t>(</a:t>
            </a:r>
            <a:r>
              <a:rPr lang="en-US" sz="2400" dirty="0"/>
              <a:t>2002</a:t>
            </a:r>
            <a:r>
              <a:rPr lang="cs-CZ" sz="2400" dirty="0"/>
              <a:t>) </a:t>
            </a:r>
          </a:p>
          <a:p>
            <a:r>
              <a:rPr lang="cs-CZ" sz="2400" dirty="0"/>
              <a:t>Převedení vstupních vlastností v různých jednotkách na hodnoty mezi 0,1 - 1</a:t>
            </a:r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2873549"/>
            <a:ext cx="4861560" cy="33034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(3) „Optimální rozsah“</a:t>
            </a:r>
          </a:p>
          <a:p>
            <a:pPr lvl="1"/>
            <a:r>
              <a:rPr lang="cs-CZ" dirty="0"/>
              <a:t>(např. pH půdy, obsah jílu)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Přiřazení vlastností každé funkci vždy záleží na konkrétním úkolu </a:t>
            </a:r>
          </a:p>
          <a:p>
            <a:r>
              <a:rPr lang="cs-CZ" sz="2000" dirty="0"/>
              <a:t>Např. při posouzení vhodnosti půdy pro pěstování rýže bude obsah jílu řešen funkcí „více je lépe“, zatímco při posouzení rychlosti infiltrace vody do půdy bude řešen funkcí „méně je lépe“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99632" y="5807631"/>
            <a:ext cx="379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L, U – spodní a horní hranice intervalu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5975709" y="2873549"/>
                <a:ext cx="5308248" cy="1127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 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&amp;0.1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+0.1       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09" y="2873549"/>
                <a:ext cx="5308248" cy="11277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5975709" y="4340462"/>
                <a:ext cx="4950330" cy="112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1−0.9 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&amp;0.1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09" y="4340462"/>
                <a:ext cx="4950330" cy="11280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71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Kritéria používaná v indexech půdní kvality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441"/>
            <a:ext cx="3431329" cy="4351338"/>
          </a:xfrm>
        </p:spPr>
        <p:txBody>
          <a:bodyPr>
            <a:noAutofit/>
          </a:bodyPr>
          <a:lstStyle/>
          <a:p>
            <a:r>
              <a:rPr lang="cs-CZ" sz="2000" dirty="0"/>
              <a:t>V regionálním měřítku -    širší kritéria environmentální kvality (např. infiltrační oblasti, ochranná pásma vodních zdrojů, ekologicky cenné oblasti, záplavová území)</a:t>
            </a:r>
          </a:p>
          <a:p>
            <a:r>
              <a:rPr lang="cs-CZ" sz="2000" dirty="0"/>
              <a:t>Vnořená kritéria – do modelu vstupují již jako hodnocené třídy (např. náchylnost půdy k erozi, hydrologická skupina půd, klimatický region, retenční vodní kapacita)</a:t>
            </a:r>
            <a:endParaRPr lang="en-US" sz="2000" dirty="0"/>
          </a:p>
        </p:txBody>
      </p:sp>
      <p:sp>
        <p:nvSpPr>
          <p:cNvPr id="5" name="Šipka doprava 4"/>
          <p:cNvSpPr/>
          <p:nvPr/>
        </p:nvSpPr>
        <p:spPr>
          <a:xfrm>
            <a:off x="2852928" y="5276088"/>
            <a:ext cx="1352593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kupina 6"/>
          <p:cNvGrpSpPr/>
          <p:nvPr/>
        </p:nvGrpSpPr>
        <p:grpSpPr>
          <a:xfrm>
            <a:off x="4269529" y="1261934"/>
            <a:ext cx="7910279" cy="5596066"/>
            <a:chOff x="4269529" y="1261934"/>
            <a:chExt cx="7910279" cy="5596066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529" y="1261934"/>
              <a:ext cx="7910279" cy="559606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t="67701" r="78567" b="2070"/>
            <a:stretch/>
          </p:blipFill>
          <p:spPr>
            <a:xfrm>
              <a:off x="4443984" y="3497339"/>
              <a:ext cx="2962656" cy="320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57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Citovaná 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Andrews, S. S., </a:t>
            </a:r>
            <a:r>
              <a:rPr lang="en-US" sz="2000" dirty="0" err="1"/>
              <a:t>Karlen</a:t>
            </a:r>
            <a:r>
              <a:rPr lang="en-US" sz="2000" dirty="0"/>
              <a:t>, D. L., Mitchell, J. P. 2002. A Comparison of Soil Quality </a:t>
            </a:r>
            <a:r>
              <a:rPr lang="cs-CZ" sz="2000" dirty="0"/>
              <a:t>I</a:t>
            </a:r>
            <a:r>
              <a:rPr lang="en-US" sz="2000" dirty="0" err="1"/>
              <a:t>ndexing</a:t>
            </a:r>
            <a:r>
              <a:rPr lang="en-US" sz="2000" dirty="0"/>
              <a:t> Methods for Vegetable Production Systems in Northern California</a:t>
            </a:r>
            <a:r>
              <a:rPr lang="cs-CZ" sz="2000" dirty="0"/>
              <a:t>.</a:t>
            </a:r>
            <a:r>
              <a:rPr lang="en-US" sz="2000" dirty="0"/>
              <a:t> Agric. </a:t>
            </a:r>
            <a:r>
              <a:rPr lang="en-US" sz="2000" dirty="0" err="1"/>
              <a:t>Ecosyst</a:t>
            </a:r>
            <a:r>
              <a:rPr lang="en-US" sz="2000" dirty="0"/>
              <a:t>. Environ, 90, 25-45.</a:t>
            </a:r>
            <a:endParaRPr lang="cs-CZ" sz="2000" dirty="0"/>
          </a:p>
          <a:p>
            <a:r>
              <a:rPr lang="cs-CZ" sz="2000" dirty="0" err="1"/>
              <a:t>Bünemann</a:t>
            </a:r>
            <a:r>
              <a:rPr lang="cs-CZ" sz="2000" dirty="0"/>
              <a:t>, E. K., </a:t>
            </a:r>
            <a:r>
              <a:rPr lang="cs-CZ" sz="2000" dirty="0" err="1"/>
              <a:t>Bongiorno</a:t>
            </a:r>
            <a:r>
              <a:rPr lang="cs-CZ" sz="2000" dirty="0"/>
              <a:t>, G., </a:t>
            </a:r>
            <a:r>
              <a:rPr lang="cs-CZ" sz="2000" dirty="0" err="1"/>
              <a:t>Bai</a:t>
            </a:r>
            <a:r>
              <a:rPr lang="cs-CZ" sz="2000" dirty="0"/>
              <a:t>, Z., </a:t>
            </a:r>
            <a:r>
              <a:rPr lang="cs-CZ" sz="2000" dirty="0" err="1"/>
              <a:t>Creamer</a:t>
            </a:r>
            <a:r>
              <a:rPr lang="cs-CZ" sz="2000" dirty="0"/>
              <a:t>, R. E., de </a:t>
            </a:r>
            <a:r>
              <a:rPr lang="cs-CZ" sz="2000" dirty="0" err="1"/>
              <a:t>Deyn</a:t>
            </a:r>
            <a:r>
              <a:rPr lang="cs-CZ" sz="2000" dirty="0"/>
              <a:t>, G., de </a:t>
            </a:r>
            <a:r>
              <a:rPr lang="cs-CZ" sz="2000" dirty="0" err="1"/>
              <a:t>Goede</a:t>
            </a:r>
            <a:r>
              <a:rPr lang="cs-CZ" sz="2000" dirty="0"/>
              <a:t>, R., </a:t>
            </a:r>
            <a:r>
              <a:rPr lang="cs-CZ" sz="2000" dirty="0" err="1"/>
              <a:t>Fleskens</a:t>
            </a:r>
            <a:r>
              <a:rPr lang="cs-CZ" sz="2000" dirty="0"/>
              <a:t>, L., </a:t>
            </a:r>
            <a:r>
              <a:rPr lang="cs-CZ" sz="2000" dirty="0" err="1"/>
              <a:t>Geissen</a:t>
            </a:r>
            <a:r>
              <a:rPr lang="cs-CZ" sz="2000" dirty="0"/>
              <a:t>, V., </a:t>
            </a:r>
            <a:r>
              <a:rPr lang="cs-CZ" sz="2000" dirty="0" err="1"/>
              <a:t>Kuyper</a:t>
            </a:r>
            <a:r>
              <a:rPr lang="cs-CZ" sz="2000" dirty="0"/>
              <a:t>, T. W., </a:t>
            </a:r>
            <a:r>
              <a:rPr lang="cs-CZ" sz="2000" dirty="0" err="1"/>
              <a:t>Mäder</a:t>
            </a:r>
            <a:r>
              <a:rPr lang="cs-CZ" sz="2000" dirty="0"/>
              <a:t>, P., </a:t>
            </a:r>
            <a:r>
              <a:rPr lang="cs-CZ" sz="2000" dirty="0" err="1"/>
              <a:t>Pulleman</a:t>
            </a:r>
            <a:r>
              <a:rPr lang="cs-CZ" sz="2000" dirty="0"/>
              <a:t>, M., </a:t>
            </a:r>
            <a:r>
              <a:rPr lang="cs-CZ" sz="2000" dirty="0" err="1"/>
              <a:t>Sukkel</a:t>
            </a:r>
            <a:r>
              <a:rPr lang="cs-CZ" sz="2000" dirty="0"/>
              <a:t>, W., van </a:t>
            </a:r>
            <a:r>
              <a:rPr lang="cs-CZ" sz="2000" dirty="0" err="1"/>
              <a:t>Groeningen</a:t>
            </a:r>
            <a:r>
              <a:rPr lang="cs-CZ" sz="2000" dirty="0"/>
              <a:t>, J. W., </a:t>
            </a:r>
            <a:r>
              <a:rPr lang="cs-CZ" sz="2000" dirty="0" err="1"/>
              <a:t>Brussaard</a:t>
            </a:r>
            <a:r>
              <a:rPr lang="cs-CZ" sz="2000" dirty="0"/>
              <a:t>, L. 2018. </a:t>
            </a:r>
            <a:r>
              <a:rPr lang="cs-CZ" sz="2000" dirty="0" err="1"/>
              <a:t>Soil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– A </a:t>
            </a:r>
            <a:r>
              <a:rPr lang="cs-CZ" sz="2000" dirty="0" err="1"/>
              <a:t>critical</a:t>
            </a:r>
            <a:r>
              <a:rPr lang="cs-CZ" sz="2000" dirty="0"/>
              <a:t> </a:t>
            </a:r>
            <a:r>
              <a:rPr lang="cs-CZ" sz="2000" dirty="0" err="1"/>
              <a:t>review</a:t>
            </a:r>
            <a:r>
              <a:rPr lang="cs-CZ" sz="2000" dirty="0"/>
              <a:t>. </a:t>
            </a:r>
            <a:r>
              <a:rPr lang="cs-CZ" sz="2000" dirty="0" err="1"/>
              <a:t>Soil</a:t>
            </a:r>
            <a:r>
              <a:rPr lang="cs-CZ" sz="2000" dirty="0"/>
              <a:t> Biology and </a:t>
            </a:r>
            <a:r>
              <a:rPr lang="cs-CZ" sz="2000" dirty="0" err="1"/>
              <a:t>Biochemistry</a:t>
            </a:r>
            <a:r>
              <a:rPr lang="cs-CZ" sz="2000" dirty="0"/>
              <a:t>, 120, pp. 105-125.</a:t>
            </a:r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9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Využití metody vícekriteriální analýzy variant a analytického hierarchického procesu pro posouzení kvality půdy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Vícenásobná regrese (MR)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Y = b</a:t>
            </a:r>
            <a:r>
              <a:rPr lang="cs-CZ" i="1" baseline="-25000" dirty="0"/>
              <a:t>0</a:t>
            </a:r>
            <a:r>
              <a:rPr lang="cs-CZ" i="1" dirty="0"/>
              <a:t> + b</a:t>
            </a:r>
            <a:r>
              <a:rPr lang="cs-CZ" i="1" baseline="-25000" dirty="0"/>
              <a:t>1</a:t>
            </a:r>
            <a:r>
              <a:rPr lang="cs-CZ" i="1" dirty="0"/>
              <a:t>x</a:t>
            </a:r>
            <a:r>
              <a:rPr lang="cs-CZ" i="1" baseline="-25000" dirty="0"/>
              <a:t>1</a:t>
            </a:r>
            <a:r>
              <a:rPr lang="cs-CZ" i="1" dirty="0"/>
              <a:t> + b</a:t>
            </a:r>
            <a:r>
              <a:rPr lang="cs-CZ" i="1" baseline="-25000" dirty="0"/>
              <a:t>2</a:t>
            </a:r>
            <a:r>
              <a:rPr lang="cs-CZ" i="1" dirty="0"/>
              <a:t>x</a:t>
            </a:r>
            <a:r>
              <a:rPr lang="cs-CZ" i="1" baseline="-25000" dirty="0"/>
              <a:t>2</a:t>
            </a:r>
            <a:r>
              <a:rPr lang="cs-CZ" i="1" dirty="0"/>
              <a:t> + b</a:t>
            </a:r>
            <a:r>
              <a:rPr lang="cs-CZ" i="1" baseline="-25000" dirty="0"/>
              <a:t>3</a:t>
            </a:r>
            <a:r>
              <a:rPr lang="cs-CZ" i="1" dirty="0"/>
              <a:t>x</a:t>
            </a:r>
            <a:r>
              <a:rPr lang="cs-CZ" i="1" baseline="-25000" dirty="0"/>
              <a:t>3</a:t>
            </a:r>
            <a:r>
              <a:rPr lang="cs-CZ" i="1" dirty="0"/>
              <a:t> + … + </a:t>
            </a:r>
            <a:r>
              <a:rPr lang="cs-CZ" i="1" dirty="0" err="1"/>
              <a:t>b</a:t>
            </a:r>
            <a:r>
              <a:rPr lang="cs-CZ" i="1" baseline="-25000" dirty="0" err="1"/>
              <a:t>n</a:t>
            </a:r>
            <a:r>
              <a:rPr lang="cs-CZ" i="1" dirty="0" err="1"/>
              <a:t>x</a:t>
            </a:r>
            <a:r>
              <a:rPr lang="cs-CZ" i="1" baseline="-25000" dirty="0" err="1"/>
              <a:t>n</a:t>
            </a:r>
            <a:r>
              <a:rPr lang="cs-CZ" i="1" dirty="0"/>
              <a:t> + ɛ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x</a:t>
            </a:r>
            <a:r>
              <a:rPr lang="cs-CZ" i="1" baseline="-25000" dirty="0"/>
              <a:t>1…n</a:t>
            </a:r>
            <a:r>
              <a:rPr lang="cs-CZ" i="1" dirty="0"/>
              <a:t> 	… </a:t>
            </a:r>
            <a:r>
              <a:rPr lang="cs-CZ" i="1" dirty="0" err="1"/>
              <a:t>regresory</a:t>
            </a:r>
            <a:r>
              <a:rPr lang="cs-CZ" i="1" dirty="0"/>
              <a:t> – nezávislé proměnné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Y 	… závislá proměnná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b</a:t>
            </a:r>
            <a:r>
              <a:rPr lang="cs-CZ" i="1" baseline="-25000" dirty="0"/>
              <a:t>0…n 	</a:t>
            </a:r>
            <a:r>
              <a:rPr lang="cs-CZ" i="1" dirty="0"/>
              <a:t>… parametry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ɛ 	… náhodná chyba modelu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96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Využití metody vícekriteriální analýzy variant a analytického hierarchického procesu pro posouzení kvality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Vícenásobná regrese (MR)</a:t>
            </a:r>
          </a:p>
          <a:p>
            <a:pPr marL="0" indent="0">
              <a:buNone/>
            </a:pPr>
            <a:r>
              <a:rPr lang="cs-CZ" dirty="0"/>
              <a:t>Metoda nejmenších čtverců:  </a:t>
            </a:r>
          </a:p>
        </p:txBody>
      </p:sp>
      <p:pic>
        <p:nvPicPr>
          <p:cNvPr id="1026" name="Picture 2" descr="https://iastat.vse.cz/regrese/Regrese4_soubory/image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56" y="2882657"/>
            <a:ext cx="2502747" cy="9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8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Využití metody vícekriteriální analýzy variant a analytického hierarchického procesu pro posouzení kvality půdy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Vícenásobná regrese + (MR+)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Y = b</a:t>
            </a:r>
            <a:r>
              <a:rPr lang="cs-CZ" i="1" baseline="-25000" dirty="0"/>
              <a:t>0</a:t>
            </a:r>
            <a:r>
              <a:rPr lang="cs-CZ" i="1" dirty="0"/>
              <a:t> + b</a:t>
            </a:r>
            <a:r>
              <a:rPr lang="cs-CZ" i="1" baseline="-25000" dirty="0"/>
              <a:t>1</a:t>
            </a:r>
            <a:r>
              <a:rPr lang="cs-CZ" i="1" dirty="0"/>
              <a:t> ψ</a:t>
            </a:r>
            <a:r>
              <a:rPr lang="cs-CZ" i="1" baseline="-25000" dirty="0"/>
              <a:t> 1</a:t>
            </a:r>
            <a:r>
              <a:rPr lang="cs-CZ" i="1" dirty="0"/>
              <a:t> + b</a:t>
            </a:r>
            <a:r>
              <a:rPr lang="cs-CZ" i="1" baseline="-25000" dirty="0"/>
              <a:t>2</a:t>
            </a:r>
            <a:r>
              <a:rPr lang="cs-CZ" i="1" dirty="0"/>
              <a:t> ψ</a:t>
            </a:r>
            <a:r>
              <a:rPr lang="cs-CZ" i="1" baseline="-25000" dirty="0"/>
              <a:t> 2</a:t>
            </a:r>
            <a:r>
              <a:rPr lang="cs-CZ" i="1" dirty="0"/>
              <a:t> + b</a:t>
            </a:r>
            <a:r>
              <a:rPr lang="cs-CZ" i="1" baseline="-25000" dirty="0"/>
              <a:t>3</a:t>
            </a:r>
            <a:r>
              <a:rPr lang="cs-CZ" i="1" dirty="0"/>
              <a:t> ψ</a:t>
            </a:r>
            <a:r>
              <a:rPr lang="cs-CZ" i="1" baseline="-25000" dirty="0"/>
              <a:t> 3</a:t>
            </a:r>
            <a:r>
              <a:rPr lang="cs-CZ" i="1" dirty="0"/>
              <a:t> + … + </a:t>
            </a:r>
            <a:r>
              <a:rPr lang="cs-CZ" i="1" dirty="0" err="1"/>
              <a:t>b</a:t>
            </a:r>
            <a:r>
              <a:rPr lang="cs-CZ" i="1" baseline="-25000" dirty="0" err="1"/>
              <a:t>n</a:t>
            </a:r>
            <a:r>
              <a:rPr lang="cs-CZ" i="1" dirty="0"/>
              <a:t> ψ</a:t>
            </a:r>
            <a:r>
              <a:rPr lang="cs-CZ" i="1" baseline="-25000" dirty="0"/>
              <a:t> n</a:t>
            </a:r>
            <a:r>
              <a:rPr lang="cs-CZ" i="1" dirty="0"/>
              <a:t> + ɛ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ψ </a:t>
            </a:r>
            <a:r>
              <a:rPr lang="cs-CZ" i="1" baseline="-25000" dirty="0"/>
              <a:t>1…n</a:t>
            </a:r>
            <a:r>
              <a:rPr lang="cs-CZ" i="1" dirty="0"/>
              <a:t> 	… multiplikované </a:t>
            </a:r>
            <a:r>
              <a:rPr lang="cs-CZ" i="1" dirty="0" err="1"/>
              <a:t>regresory</a:t>
            </a:r>
            <a:r>
              <a:rPr lang="cs-CZ" i="1" dirty="0"/>
              <a:t> – nezávislé proměnné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Y 	… závislá proměnná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b</a:t>
            </a:r>
            <a:r>
              <a:rPr lang="cs-CZ" i="1" baseline="-25000" dirty="0"/>
              <a:t>0…n 	</a:t>
            </a:r>
            <a:r>
              <a:rPr lang="cs-CZ" i="1" dirty="0"/>
              <a:t>… parametry </a:t>
            </a:r>
            <a:endParaRPr lang="cs-CZ" dirty="0"/>
          </a:p>
          <a:p>
            <a:pPr marL="0" indent="0">
              <a:buNone/>
            </a:pPr>
            <a:r>
              <a:rPr lang="cs-CZ" i="1" dirty="0"/>
              <a:t>ɛ 	… náhodná chyba modelu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93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Využití metody vícekriteriální analýzy variant a analytického hierarchického procesu pro posouzení kvality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ψ </a:t>
            </a:r>
            <a:r>
              <a:rPr lang="cs-CZ" i="1" baseline="-25000" dirty="0"/>
              <a:t>1…n</a:t>
            </a:r>
            <a:r>
              <a:rPr lang="cs-CZ" i="1" dirty="0"/>
              <a:t> 	… multiplikované </a:t>
            </a:r>
            <a:r>
              <a:rPr lang="cs-CZ" i="1" dirty="0" err="1"/>
              <a:t>regresory</a:t>
            </a:r>
            <a:r>
              <a:rPr lang="cs-CZ" i="1" dirty="0"/>
              <a:t> – nezávislé proměnné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l-GR" i="1" dirty="0"/>
              <a:t>Ψ</a:t>
            </a:r>
            <a:r>
              <a:rPr lang="cs-CZ" i="1" baseline="-25000" dirty="0"/>
              <a:t>n</a:t>
            </a:r>
            <a:r>
              <a:rPr lang="cs-CZ" i="1" dirty="0"/>
              <a:t> = </a:t>
            </a:r>
            <a:r>
              <a:rPr lang="cs-CZ" i="1" dirty="0" err="1"/>
              <a:t>x</a:t>
            </a:r>
            <a:r>
              <a:rPr lang="cs-CZ" i="1" baseline="-25000" dirty="0" err="1"/>
              <a:t>n</a:t>
            </a:r>
            <a:r>
              <a:rPr lang="cs-CZ" i="1" dirty="0"/>
              <a:t> . </a:t>
            </a:r>
            <a:r>
              <a:rPr lang="cs-CZ" i="1" dirty="0" err="1"/>
              <a:t>w</a:t>
            </a:r>
            <a:r>
              <a:rPr lang="cs-CZ" i="1" baseline="-25000" dirty="0" err="1"/>
              <a:t>n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Multiplikovaný </a:t>
            </a:r>
            <a:r>
              <a:rPr lang="cs-CZ" i="1" dirty="0" err="1"/>
              <a:t>regresor</a:t>
            </a:r>
            <a:r>
              <a:rPr lang="cs-CZ" i="1" dirty="0"/>
              <a:t> je součin </a:t>
            </a:r>
            <a:r>
              <a:rPr lang="cs-CZ" i="1" dirty="0" err="1"/>
              <a:t>x</a:t>
            </a:r>
            <a:r>
              <a:rPr lang="cs-CZ" i="1" baseline="-25000" dirty="0" err="1"/>
              <a:t>n</a:t>
            </a:r>
            <a:r>
              <a:rPr lang="cs-CZ" i="1" dirty="0"/>
              <a:t> a příslušné váhy </a:t>
            </a:r>
            <a:r>
              <a:rPr lang="cs-CZ" i="1" dirty="0" err="1"/>
              <a:t>w</a:t>
            </a:r>
            <a:r>
              <a:rPr lang="cs-CZ" i="1" baseline="-25000" dirty="0" err="1"/>
              <a:t>n</a:t>
            </a:r>
            <a:r>
              <a:rPr lang="cs-CZ" i="1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7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Využití metody vícekriteriální analýzy variant a analytického hierarchického procesu pro posouzení kvality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Výpočet vah w</a:t>
            </a:r>
            <a:r>
              <a:rPr lang="cs-CZ" i="1" baseline="-25000" dirty="0"/>
              <a:t>1…n</a:t>
            </a:r>
            <a:r>
              <a:rPr lang="cs-CZ" i="1" dirty="0"/>
              <a:t> je výsledek aplikace </a:t>
            </a:r>
            <a:r>
              <a:rPr lang="cs-CZ" i="1" dirty="0" err="1"/>
              <a:t>Saatyho</a:t>
            </a:r>
            <a:r>
              <a:rPr lang="cs-CZ" i="1" dirty="0"/>
              <a:t> metody (viz dále …).</a:t>
            </a:r>
          </a:p>
          <a:p>
            <a:pPr marL="0" indent="0">
              <a:buNone/>
            </a:pPr>
            <a:r>
              <a:rPr lang="cs-CZ" i="1" dirty="0" err="1"/>
              <a:t>Saatyho</a:t>
            </a:r>
            <a:r>
              <a:rPr lang="cs-CZ" i="1" dirty="0"/>
              <a:t> metoda je varianta párového porovnání. Metoda se používá k vícekriteriálnímu hodnocení kritérií a variant. </a:t>
            </a:r>
          </a:p>
          <a:p>
            <a:pPr marL="0" indent="0">
              <a:buNone/>
            </a:pPr>
            <a:r>
              <a:rPr lang="cs-CZ" i="1" dirty="0" err="1"/>
              <a:t>Saatyho</a:t>
            </a:r>
            <a:r>
              <a:rPr lang="cs-CZ" i="1" dirty="0"/>
              <a:t> metoda se používá pro analýzu a řešení rozhodovacích úloh, kdy máme k dispozici počet variant a kritéria. </a:t>
            </a:r>
          </a:p>
          <a:p>
            <a:pPr marL="0" indent="0">
              <a:buNone/>
            </a:pPr>
            <a:r>
              <a:rPr lang="cs-CZ" i="1" dirty="0"/>
              <a:t>Výsledkem je pak pořadí variant. </a:t>
            </a:r>
          </a:p>
          <a:p>
            <a:pPr marL="0" indent="0">
              <a:buNone/>
            </a:pPr>
            <a:r>
              <a:rPr lang="cs-CZ" i="1" dirty="0"/>
              <a:t>Analytický hierarchický proces (AHP)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4108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Využití metody vícekriteriální analýzy variant a analytického hierarchického procesu pro posouzení kvality půdy</a:t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92" y="1990165"/>
            <a:ext cx="9843247" cy="3406367"/>
          </a:xfrm>
          <a:prstGeom prst="rect">
            <a:avLst/>
          </a:prstGeom>
        </p:spPr>
      </p:pic>
      <p:sp>
        <p:nvSpPr>
          <p:cNvPr id="9" name="Volný tvar 8"/>
          <p:cNvSpPr/>
          <p:nvPr/>
        </p:nvSpPr>
        <p:spPr>
          <a:xfrm>
            <a:off x="2259106" y="2097741"/>
            <a:ext cx="204395" cy="193638"/>
          </a:xfrm>
          <a:custGeom>
            <a:avLst/>
            <a:gdLst>
              <a:gd name="connsiteX0" fmla="*/ 0 w 204395"/>
              <a:gd name="connsiteY0" fmla="*/ 0 h 193638"/>
              <a:gd name="connsiteX1" fmla="*/ 43030 w 204395"/>
              <a:gd name="connsiteY1" fmla="*/ 96819 h 193638"/>
              <a:gd name="connsiteX2" fmla="*/ 64546 w 204395"/>
              <a:gd name="connsiteY2" fmla="*/ 161365 h 193638"/>
              <a:gd name="connsiteX3" fmla="*/ 75303 w 204395"/>
              <a:gd name="connsiteY3" fmla="*/ 193638 h 193638"/>
              <a:gd name="connsiteX4" fmla="*/ 129092 w 204395"/>
              <a:gd name="connsiteY4" fmla="*/ 139850 h 193638"/>
              <a:gd name="connsiteX5" fmla="*/ 150607 w 204395"/>
              <a:gd name="connsiteY5" fmla="*/ 118334 h 193638"/>
              <a:gd name="connsiteX6" fmla="*/ 193638 w 204395"/>
              <a:gd name="connsiteY6" fmla="*/ 96819 h 193638"/>
              <a:gd name="connsiteX7" fmla="*/ 204395 w 204395"/>
              <a:gd name="connsiteY7" fmla="*/ 64546 h 1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95" h="193638">
                <a:moveTo>
                  <a:pt x="0" y="0"/>
                </a:moveTo>
                <a:cubicBezTo>
                  <a:pt x="48837" y="81394"/>
                  <a:pt x="20869" y="22947"/>
                  <a:pt x="43030" y="96819"/>
                </a:cubicBezTo>
                <a:cubicBezTo>
                  <a:pt x="49547" y="118542"/>
                  <a:pt x="57374" y="139850"/>
                  <a:pt x="64546" y="161365"/>
                </a:cubicBezTo>
                <a:lnTo>
                  <a:pt x="75303" y="193638"/>
                </a:lnTo>
                <a:lnTo>
                  <a:pt x="129092" y="139850"/>
                </a:lnTo>
                <a:cubicBezTo>
                  <a:pt x="136264" y="132678"/>
                  <a:pt x="141535" y="122870"/>
                  <a:pt x="150607" y="118334"/>
                </a:cubicBezTo>
                <a:lnTo>
                  <a:pt x="193638" y="96819"/>
                </a:lnTo>
                <a:lnTo>
                  <a:pt x="204395" y="645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377440" y="2108499"/>
            <a:ext cx="311972" cy="193637"/>
          </a:xfrm>
          <a:custGeom>
            <a:avLst/>
            <a:gdLst>
              <a:gd name="connsiteX0" fmla="*/ 0 w 311972"/>
              <a:gd name="connsiteY0" fmla="*/ 53788 h 193637"/>
              <a:gd name="connsiteX1" fmla="*/ 43031 w 311972"/>
              <a:gd name="connsiteY1" fmla="*/ 129092 h 193637"/>
              <a:gd name="connsiteX2" fmla="*/ 107576 w 311972"/>
              <a:gd name="connsiteY2" fmla="*/ 193637 h 193637"/>
              <a:gd name="connsiteX3" fmla="*/ 139849 w 311972"/>
              <a:gd name="connsiteY3" fmla="*/ 182880 h 193637"/>
              <a:gd name="connsiteX4" fmla="*/ 172122 w 311972"/>
              <a:gd name="connsiteY4" fmla="*/ 129092 h 193637"/>
              <a:gd name="connsiteX5" fmla="*/ 204395 w 311972"/>
              <a:gd name="connsiteY5" fmla="*/ 118334 h 193637"/>
              <a:gd name="connsiteX6" fmla="*/ 247426 w 311972"/>
              <a:gd name="connsiteY6" fmla="*/ 64546 h 193637"/>
              <a:gd name="connsiteX7" fmla="*/ 301214 w 311972"/>
              <a:gd name="connsiteY7" fmla="*/ 21515 h 193637"/>
              <a:gd name="connsiteX8" fmla="*/ 311972 w 311972"/>
              <a:gd name="connsiteY8" fmla="*/ 0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972" h="193637">
                <a:moveTo>
                  <a:pt x="0" y="53788"/>
                </a:moveTo>
                <a:cubicBezTo>
                  <a:pt x="16924" y="138403"/>
                  <a:pt x="-7022" y="84600"/>
                  <a:pt x="43031" y="129092"/>
                </a:cubicBezTo>
                <a:cubicBezTo>
                  <a:pt x="65772" y="149307"/>
                  <a:pt x="107576" y="193637"/>
                  <a:pt x="107576" y="193637"/>
                </a:cubicBezTo>
                <a:cubicBezTo>
                  <a:pt x="118334" y="190051"/>
                  <a:pt x="130125" y="188714"/>
                  <a:pt x="139849" y="182880"/>
                </a:cubicBezTo>
                <a:cubicBezTo>
                  <a:pt x="202302" y="145410"/>
                  <a:pt x="121354" y="179861"/>
                  <a:pt x="172122" y="129092"/>
                </a:cubicBezTo>
                <a:cubicBezTo>
                  <a:pt x="180140" y="121074"/>
                  <a:pt x="193637" y="121920"/>
                  <a:pt x="204395" y="118334"/>
                </a:cubicBezTo>
                <a:cubicBezTo>
                  <a:pt x="256337" y="66394"/>
                  <a:pt x="193154" y="132388"/>
                  <a:pt x="247426" y="64546"/>
                </a:cubicBezTo>
                <a:cubicBezTo>
                  <a:pt x="290006" y="11319"/>
                  <a:pt x="245303" y="77425"/>
                  <a:pt x="301214" y="21515"/>
                </a:cubicBezTo>
                <a:cubicBezTo>
                  <a:pt x="306884" y="15845"/>
                  <a:pt x="308386" y="7172"/>
                  <a:pt x="3119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216536" y="1947134"/>
            <a:ext cx="295863" cy="204890"/>
          </a:xfrm>
          <a:custGeom>
            <a:avLst/>
            <a:gdLst>
              <a:gd name="connsiteX0" fmla="*/ 0 w 295863"/>
              <a:gd name="connsiteY0" fmla="*/ 32273 h 204890"/>
              <a:gd name="connsiteX1" fmla="*/ 10758 w 295863"/>
              <a:gd name="connsiteY1" fmla="*/ 182880 h 204890"/>
              <a:gd name="connsiteX2" fmla="*/ 43031 w 295863"/>
              <a:gd name="connsiteY2" fmla="*/ 204395 h 204890"/>
              <a:gd name="connsiteX3" fmla="*/ 161365 w 295863"/>
              <a:gd name="connsiteY3" fmla="*/ 193638 h 204890"/>
              <a:gd name="connsiteX4" fmla="*/ 204396 w 295863"/>
              <a:gd name="connsiteY4" fmla="*/ 182880 h 204890"/>
              <a:gd name="connsiteX5" fmla="*/ 247426 w 295863"/>
              <a:gd name="connsiteY5" fmla="*/ 161365 h 204890"/>
              <a:gd name="connsiteX6" fmla="*/ 290457 w 295863"/>
              <a:gd name="connsiteY6" fmla="*/ 0 h 20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63" h="204890">
                <a:moveTo>
                  <a:pt x="0" y="32273"/>
                </a:moveTo>
                <a:cubicBezTo>
                  <a:pt x="3586" y="82475"/>
                  <a:pt x="-1449" y="134053"/>
                  <a:pt x="10758" y="182880"/>
                </a:cubicBezTo>
                <a:cubicBezTo>
                  <a:pt x="13894" y="195423"/>
                  <a:pt x="30135" y="203474"/>
                  <a:pt x="43031" y="204395"/>
                </a:cubicBezTo>
                <a:cubicBezTo>
                  <a:pt x="82538" y="207217"/>
                  <a:pt x="121920" y="197224"/>
                  <a:pt x="161365" y="193638"/>
                </a:cubicBezTo>
                <a:cubicBezTo>
                  <a:pt x="175709" y="190052"/>
                  <a:pt x="190552" y="188071"/>
                  <a:pt x="204396" y="182880"/>
                </a:cubicBezTo>
                <a:cubicBezTo>
                  <a:pt x="219411" y="177249"/>
                  <a:pt x="234597" y="170987"/>
                  <a:pt x="247426" y="161365"/>
                </a:cubicBezTo>
                <a:cubicBezTo>
                  <a:pt x="318349" y="108173"/>
                  <a:pt x="290457" y="104142"/>
                  <a:pt x="29045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3356003" y="2000922"/>
            <a:ext cx="21898" cy="322730"/>
          </a:xfrm>
          <a:custGeom>
            <a:avLst/>
            <a:gdLst>
              <a:gd name="connsiteX0" fmla="*/ 11141 w 21898"/>
              <a:gd name="connsiteY0" fmla="*/ 0 h 322730"/>
              <a:gd name="connsiteX1" fmla="*/ 21898 w 21898"/>
              <a:gd name="connsiteY1" fmla="*/ 53789 h 322730"/>
              <a:gd name="connsiteX2" fmla="*/ 11141 w 21898"/>
              <a:gd name="connsiteY2" fmla="*/ 215153 h 322730"/>
              <a:gd name="connsiteX3" fmla="*/ 383 w 21898"/>
              <a:gd name="connsiteY3" fmla="*/ 322730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98" h="322730">
                <a:moveTo>
                  <a:pt x="11141" y="0"/>
                </a:moveTo>
                <a:cubicBezTo>
                  <a:pt x="14727" y="17930"/>
                  <a:pt x="21898" y="35504"/>
                  <a:pt x="21898" y="53789"/>
                </a:cubicBezTo>
                <a:cubicBezTo>
                  <a:pt x="21898" y="107696"/>
                  <a:pt x="16505" y="161513"/>
                  <a:pt x="11141" y="215153"/>
                </a:cubicBezTo>
                <a:cubicBezTo>
                  <a:pt x="-3133" y="357898"/>
                  <a:pt x="383" y="180670"/>
                  <a:pt x="383" y="3227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1549101" y="1936335"/>
            <a:ext cx="258184" cy="215194"/>
          </a:xfrm>
          <a:custGeom>
            <a:avLst/>
            <a:gdLst>
              <a:gd name="connsiteX0" fmla="*/ 0 w 258184"/>
              <a:gd name="connsiteY0" fmla="*/ 215194 h 215194"/>
              <a:gd name="connsiteX1" fmla="*/ 53788 w 258184"/>
              <a:gd name="connsiteY1" fmla="*/ 204437 h 215194"/>
              <a:gd name="connsiteX2" fmla="*/ 96819 w 258184"/>
              <a:gd name="connsiteY2" fmla="*/ 150649 h 215194"/>
              <a:gd name="connsiteX3" fmla="*/ 129092 w 258184"/>
              <a:gd name="connsiteY3" fmla="*/ 129133 h 215194"/>
              <a:gd name="connsiteX4" fmla="*/ 150607 w 258184"/>
              <a:gd name="connsiteY4" fmla="*/ 96860 h 215194"/>
              <a:gd name="connsiteX5" fmla="*/ 172123 w 258184"/>
              <a:gd name="connsiteY5" fmla="*/ 75345 h 215194"/>
              <a:gd name="connsiteX6" fmla="*/ 182880 w 258184"/>
              <a:gd name="connsiteY6" fmla="*/ 43072 h 215194"/>
              <a:gd name="connsiteX7" fmla="*/ 215153 w 258184"/>
              <a:gd name="connsiteY7" fmla="*/ 32314 h 215194"/>
              <a:gd name="connsiteX8" fmla="*/ 258184 w 258184"/>
              <a:gd name="connsiteY8" fmla="*/ 41 h 21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184" h="215194">
                <a:moveTo>
                  <a:pt x="0" y="215194"/>
                </a:moveTo>
                <a:cubicBezTo>
                  <a:pt x="17929" y="211608"/>
                  <a:pt x="36982" y="211640"/>
                  <a:pt x="53788" y="204437"/>
                </a:cubicBezTo>
                <a:cubicBezTo>
                  <a:pt x="72418" y="196453"/>
                  <a:pt x="85010" y="162458"/>
                  <a:pt x="96819" y="150649"/>
                </a:cubicBezTo>
                <a:cubicBezTo>
                  <a:pt x="105961" y="141507"/>
                  <a:pt x="118334" y="136305"/>
                  <a:pt x="129092" y="129133"/>
                </a:cubicBezTo>
                <a:cubicBezTo>
                  <a:pt x="136264" y="118375"/>
                  <a:pt x="142530" y="106956"/>
                  <a:pt x="150607" y="96860"/>
                </a:cubicBezTo>
                <a:cubicBezTo>
                  <a:pt x="156943" y="88940"/>
                  <a:pt x="166905" y="84042"/>
                  <a:pt x="172123" y="75345"/>
                </a:cubicBezTo>
                <a:cubicBezTo>
                  <a:pt x="177957" y="65621"/>
                  <a:pt x="174862" y="51090"/>
                  <a:pt x="182880" y="43072"/>
                </a:cubicBezTo>
                <a:cubicBezTo>
                  <a:pt x="190898" y="35054"/>
                  <a:pt x="204395" y="35900"/>
                  <a:pt x="215153" y="32314"/>
                </a:cubicBezTo>
                <a:cubicBezTo>
                  <a:pt x="249962" y="-2495"/>
                  <a:pt x="232212" y="41"/>
                  <a:pt x="258184" y="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1592132" y="1925619"/>
            <a:ext cx="204395" cy="204395"/>
          </a:xfrm>
          <a:custGeom>
            <a:avLst/>
            <a:gdLst>
              <a:gd name="connsiteX0" fmla="*/ 204395 w 204395"/>
              <a:gd name="connsiteY0" fmla="*/ 204395 h 204395"/>
              <a:gd name="connsiteX1" fmla="*/ 172122 w 204395"/>
              <a:gd name="connsiteY1" fmla="*/ 150607 h 204395"/>
              <a:gd name="connsiteX2" fmla="*/ 107576 w 204395"/>
              <a:gd name="connsiteY2" fmla="*/ 75303 h 204395"/>
              <a:gd name="connsiteX3" fmla="*/ 75303 w 204395"/>
              <a:gd name="connsiteY3" fmla="*/ 53788 h 204395"/>
              <a:gd name="connsiteX4" fmla="*/ 32273 w 204395"/>
              <a:gd name="connsiteY4" fmla="*/ 21515 h 204395"/>
              <a:gd name="connsiteX5" fmla="*/ 0 w 204395"/>
              <a:gd name="connsiteY5" fmla="*/ 0 h 2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95" h="204395">
                <a:moveTo>
                  <a:pt x="204395" y="204395"/>
                </a:moveTo>
                <a:cubicBezTo>
                  <a:pt x="193637" y="186466"/>
                  <a:pt x="183720" y="168004"/>
                  <a:pt x="172122" y="150607"/>
                </a:cubicBezTo>
                <a:cubicBezTo>
                  <a:pt x="154315" y="123896"/>
                  <a:pt x="132507" y="96079"/>
                  <a:pt x="107576" y="75303"/>
                </a:cubicBezTo>
                <a:cubicBezTo>
                  <a:pt x="97644" y="67026"/>
                  <a:pt x="85824" y="61303"/>
                  <a:pt x="75303" y="53788"/>
                </a:cubicBezTo>
                <a:cubicBezTo>
                  <a:pt x="60713" y="43367"/>
                  <a:pt x="46863" y="31936"/>
                  <a:pt x="32273" y="21515"/>
                </a:cubicBezTo>
                <a:cubicBezTo>
                  <a:pt x="21752" y="14000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09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9437" cy="1325563"/>
          </a:xfrm>
        </p:spPr>
        <p:txBody>
          <a:bodyPr>
            <a:normAutofit/>
          </a:bodyPr>
          <a:lstStyle/>
          <a:p>
            <a:r>
              <a:rPr lang="cs-CZ" sz="3600" dirty="0"/>
              <a:t>Kritéria používaná v indexech půdní kvality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639437" cy="4351338"/>
          </a:xfrm>
        </p:spPr>
        <p:txBody>
          <a:bodyPr/>
          <a:lstStyle/>
          <a:p>
            <a:r>
              <a:rPr lang="cs-CZ" sz="2400" dirty="0"/>
              <a:t>Index kvality půdy - minimální soubor parametrů, které ve vzájemném vztahu poskytují číselný údaj o způsobilosti půdy plnit své funkce</a:t>
            </a:r>
          </a:p>
          <a:p>
            <a:r>
              <a:rPr lang="cs-CZ" sz="2400" dirty="0"/>
              <a:t>Výběr 6-8 reprezentativních kritérií (multiplikovaných </a:t>
            </a:r>
            <a:r>
              <a:rPr lang="cs-CZ" sz="2400" dirty="0" err="1"/>
              <a:t>regresorů</a:t>
            </a:r>
            <a:r>
              <a:rPr lang="cs-CZ" sz="2400" dirty="0"/>
              <a:t>)</a:t>
            </a:r>
          </a:p>
          <a:p>
            <a:pPr lvl="1"/>
            <a:r>
              <a:rPr lang="cs-CZ" sz="2000" dirty="0"/>
              <a:t>Stabilita výpočtu</a:t>
            </a:r>
          </a:p>
          <a:p>
            <a:pPr lvl="1"/>
            <a:r>
              <a:rPr lang="cs-CZ" sz="2000" dirty="0"/>
              <a:t>Kolinearita kritérií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37" y="114300"/>
            <a:ext cx="6686550" cy="6743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48656" y="6519446"/>
            <a:ext cx="303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cs-CZ" sz="1600" i="1" dirty="0" err="1"/>
              <a:t>Bünemann</a:t>
            </a:r>
            <a:r>
              <a:rPr lang="cs-CZ" sz="1600" i="1" dirty="0"/>
              <a:t> et al. (2018)</a:t>
            </a:r>
            <a:endParaRPr lang="en-US" sz="16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90304" y="242316"/>
            <a:ext cx="213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Kritéria</a:t>
            </a:r>
          </a:p>
          <a:p>
            <a:r>
              <a:rPr lang="cs-CZ" dirty="0"/>
              <a:t>biologická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90304" y="2040636"/>
            <a:ext cx="21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chemická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90304" y="4927092"/>
            <a:ext cx="21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fyzikální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Přepočet kritérií na standardizované skóre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Funkce standardizovaného skóre dle </a:t>
            </a:r>
            <a:r>
              <a:rPr lang="en-US" sz="2400" dirty="0"/>
              <a:t>Andrews et al. </a:t>
            </a:r>
            <a:r>
              <a:rPr lang="cs-CZ" sz="2400" dirty="0"/>
              <a:t>(</a:t>
            </a:r>
            <a:r>
              <a:rPr lang="en-US" sz="2400" dirty="0"/>
              <a:t>2002</a:t>
            </a:r>
            <a:r>
              <a:rPr lang="cs-CZ" sz="2400" dirty="0"/>
              <a:t>) </a:t>
            </a:r>
          </a:p>
          <a:p>
            <a:r>
              <a:rPr lang="cs-CZ" sz="2400" dirty="0"/>
              <a:t>Převedení vstupních vlastností v různých jednotkách na hodnoty mezi 0,1 - 1</a:t>
            </a:r>
          </a:p>
          <a:p>
            <a:endParaRPr lang="cs-CZ" dirty="0"/>
          </a:p>
          <a:p>
            <a:endParaRPr lang="cs-CZ" sz="2400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5991593" y="2806080"/>
                <a:ext cx="4385303" cy="1127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1−0.9 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&amp;0.1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93" y="2806080"/>
                <a:ext cx="4385303" cy="11277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991593" y="4421918"/>
                <a:ext cx="4523161" cy="1127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 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&amp;0.1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eqArr>
                            </m:num>
                            <m:den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&amp;1</m:t>
                                  </m:r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+0.1       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93" y="4421918"/>
                <a:ext cx="4523161" cy="11277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2873549"/>
            <a:ext cx="4861560" cy="330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(1) „Méně je lépe“</a:t>
            </a:r>
          </a:p>
          <a:p>
            <a:pPr lvl="1"/>
            <a:r>
              <a:rPr lang="cs-CZ" dirty="0"/>
              <a:t>(např. el. vodivost půdy, </a:t>
            </a:r>
            <a:r>
              <a:rPr lang="cs-CZ" dirty="0" err="1"/>
              <a:t>obj</a:t>
            </a:r>
            <a:r>
              <a:rPr lang="cs-CZ" dirty="0"/>
              <a:t>. hmotnost, penetrační odpor)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(2) „Více je lépe“</a:t>
            </a:r>
          </a:p>
          <a:p>
            <a:pPr lvl="1"/>
            <a:r>
              <a:rPr lang="cs-CZ" dirty="0"/>
              <a:t>(např. obsah </a:t>
            </a:r>
            <a:r>
              <a:rPr lang="cs-CZ" dirty="0" err="1"/>
              <a:t>org</a:t>
            </a:r>
            <a:r>
              <a:rPr lang="cs-CZ" dirty="0"/>
              <a:t>. hmoty, obsah </a:t>
            </a:r>
            <a:r>
              <a:rPr lang="cs-CZ" dirty="0" err="1"/>
              <a:t>mikroprvků</a:t>
            </a:r>
            <a:r>
              <a:rPr lang="cs-CZ" dirty="0"/>
              <a:t>, využitelná vodní kapacita)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99632" y="5807631"/>
            <a:ext cx="379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L, U – spodní a horní hranice intervalu</a:t>
            </a:r>
          </a:p>
        </p:txBody>
      </p:sp>
    </p:spTree>
    <p:extLst>
      <p:ext uri="{BB962C8B-B14F-4D97-AF65-F5344CB8AC3E}">
        <p14:creationId xmlns:p14="http://schemas.microsoft.com/office/powerpoint/2010/main" val="3686270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758</Words>
  <Application>Microsoft Office PowerPoint</Application>
  <PresentationFormat>Širokoúhlá obrazovka</PresentationFormat>
  <Paragraphs>77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Motiv Office</vt:lpstr>
      <vt:lpstr> Mansoor Maitah Daniel Toth Markéta Miháliková</vt:lpstr>
      <vt:lpstr>Využití metody vícekriteriální analýzy variant a analytického hierarchického procesu pro posouzení kvality půdy </vt:lpstr>
      <vt:lpstr>Využití metody vícekriteriální analýzy variant a analytického hierarchického procesu pro posouzení kvality půdy</vt:lpstr>
      <vt:lpstr>Využití metody vícekriteriální analýzy variant a analytického hierarchického procesu pro posouzení kvality půdy </vt:lpstr>
      <vt:lpstr>Využití metody vícekriteriální analýzy variant a analytického hierarchického procesu pro posouzení kvality půdy</vt:lpstr>
      <vt:lpstr>Využití metody vícekriteriální analýzy variant a analytického hierarchického procesu pro posouzení kvality půdy</vt:lpstr>
      <vt:lpstr>Využití metody vícekriteriální analýzy variant a analytického hierarchického procesu pro posouzení kvality půdy </vt:lpstr>
      <vt:lpstr>Kritéria používaná v indexech půdní kvality</vt:lpstr>
      <vt:lpstr>Přepočet kritérií na standardizované skóre</vt:lpstr>
      <vt:lpstr>Přepočet kritérií na standardizované skóre</vt:lpstr>
      <vt:lpstr>Kritéria používaná v indexech půdní kvality</vt:lpstr>
      <vt:lpstr>Citovaná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Markéta Miháliková Mansoor Maitah Daniel Toth</dc:title>
  <dc:creator>Účet Microsoft</dc:creator>
  <cp:lastModifiedBy>Jaroslava Janků</cp:lastModifiedBy>
  <cp:revision>37</cp:revision>
  <dcterms:created xsi:type="dcterms:W3CDTF">2020-11-21T13:47:46Z</dcterms:created>
  <dcterms:modified xsi:type="dcterms:W3CDTF">2020-11-26T09:38:41Z</dcterms:modified>
</cp:coreProperties>
</file>