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1" r:id="rId1"/>
  </p:sldMasterIdLst>
  <p:sldIdLst>
    <p:sldId id="256" r:id="rId2"/>
    <p:sldId id="274" r:id="rId3"/>
    <p:sldId id="257" r:id="rId4"/>
    <p:sldId id="258" r:id="rId5"/>
    <p:sldId id="270" r:id="rId6"/>
    <p:sldId id="261" r:id="rId7"/>
    <p:sldId id="271" r:id="rId8"/>
    <p:sldId id="262" r:id="rId9"/>
    <p:sldId id="265" r:id="rId10"/>
    <p:sldId id="267" r:id="rId11"/>
    <p:sldId id="272" r:id="rId12"/>
    <p:sldId id="268" r:id="rId13"/>
    <p:sldId id="269" r:id="rId14"/>
    <p:sldId id="273"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oslava Janků" initials="JJ" lastIdx="1" clrIdx="0">
    <p:extLst>
      <p:ext uri="{19B8F6BF-5375-455C-9EA6-DF929625EA0E}">
        <p15:presenceInfo xmlns:p15="http://schemas.microsoft.com/office/powerpoint/2012/main" userId="e1fe1574f6fb27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FEC867-3E5A-40CC-A92D-E8053F057915}"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5CA5707A-BBE8-484E-9D3D-C8DB31318364}">
      <dgm:prSet custT="1"/>
      <dgm:spPr/>
      <dgm:t>
        <a:bodyPr/>
        <a:lstStyle/>
        <a:p>
          <a:r>
            <a:rPr lang="cs-CZ" sz="1900" dirty="0">
              <a:latin typeface="Arial Black" panose="020B0A04020102020204" pitchFamily="34" charset="0"/>
            </a:rPr>
            <a:t>Vytvořit koncepční nástroj pro kvalifikovaný odhad environmentální hodnoty půdy, který stanoví hodnotu půdy se zahrnutím produkčních i mimoprodukčních funkcí půdy (s důrazem na retenci vody v půdě)</a:t>
          </a:r>
          <a:endParaRPr lang="en-US" sz="1900" dirty="0">
            <a:latin typeface="Arial Black" panose="020B0A04020102020204" pitchFamily="34" charset="0"/>
          </a:endParaRPr>
        </a:p>
      </dgm:t>
    </dgm:pt>
    <dgm:pt modelId="{3AB945E3-C47C-4950-8C48-C4E56C4DDBD4}" type="parTrans" cxnId="{D9C0BE4B-2D8B-42CC-B69A-13B16083A87D}">
      <dgm:prSet/>
      <dgm:spPr/>
      <dgm:t>
        <a:bodyPr/>
        <a:lstStyle/>
        <a:p>
          <a:endParaRPr lang="en-US"/>
        </a:p>
      </dgm:t>
    </dgm:pt>
    <dgm:pt modelId="{6F04F4B8-D140-4D98-8FAB-F6260F9BBD29}" type="sibTrans" cxnId="{D9C0BE4B-2D8B-42CC-B69A-13B16083A87D}">
      <dgm:prSet/>
      <dgm:spPr/>
      <dgm:t>
        <a:bodyPr/>
        <a:lstStyle/>
        <a:p>
          <a:endParaRPr lang="en-US"/>
        </a:p>
      </dgm:t>
    </dgm:pt>
    <dgm:pt modelId="{B2283C1E-642A-47B1-81AC-1FD422832271}">
      <dgm:prSet custT="1"/>
      <dgm:spPr/>
      <dgm:t>
        <a:bodyPr/>
        <a:lstStyle/>
        <a:p>
          <a:r>
            <a:rPr lang="cs-CZ" sz="1900" dirty="0">
              <a:latin typeface="Arial Black" panose="020B0A04020102020204" pitchFamily="34" charset="0"/>
            </a:rPr>
            <a:t>Tento cíl bude naplněn vytvořením metodiky certifikované </a:t>
          </a:r>
          <a:r>
            <a:rPr lang="cs-CZ" sz="1900" dirty="0" err="1">
              <a:latin typeface="Arial Black" panose="020B0A04020102020204" pitchFamily="34" charset="0"/>
            </a:rPr>
            <a:t>MZe</a:t>
          </a:r>
          <a:r>
            <a:rPr lang="cs-CZ" sz="1900" dirty="0">
              <a:latin typeface="Arial Black" panose="020B0A04020102020204" pitchFamily="34" charset="0"/>
            </a:rPr>
            <a:t> a doplněn specializovanými mapami s odborným obsahem</a:t>
          </a:r>
          <a:endParaRPr lang="en-US" sz="1900" dirty="0">
            <a:latin typeface="Arial Black" panose="020B0A04020102020204" pitchFamily="34" charset="0"/>
          </a:endParaRPr>
        </a:p>
      </dgm:t>
    </dgm:pt>
    <dgm:pt modelId="{C7BDA71B-BE8A-41CE-B78F-AE2FDF1EFE98}" type="parTrans" cxnId="{C0CA73DC-2FB4-4EE9-8774-AAF4AE3DD18D}">
      <dgm:prSet/>
      <dgm:spPr/>
      <dgm:t>
        <a:bodyPr/>
        <a:lstStyle/>
        <a:p>
          <a:endParaRPr lang="en-US"/>
        </a:p>
      </dgm:t>
    </dgm:pt>
    <dgm:pt modelId="{715A3A5C-76E2-4306-807A-26F78B01B75F}" type="sibTrans" cxnId="{C0CA73DC-2FB4-4EE9-8774-AAF4AE3DD18D}">
      <dgm:prSet/>
      <dgm:spPr/>
      <dgm:t>
        <a:bodyPr/>
        <a:lstStyle/>
        <a:p>
          <a:endParaRPr lang="en-US"/>
        </a:p>
      </dgm:t>
    </dgm:pt>
    <dgm:pt modelId="{2EF86FA3-CC34-455E-977B-6A24EDE758BF}">
      <dgm:prSet custT="1"/>
      <dgm:spPr/>
      <dgm:t>
        <a:bodyPr/>
        <a:lstStyle/>
        <a:p>
          <a:r>
            <a:rPr lang="cs-CZ" sz="1900" dirty="0">
              <a:latin typeface="Arial Black" panose="020B0A04020102020204" pitchFamily="34" charset="0"/>
            </a:rPr>
            <a:t>Bude připraven návrh nových tříd ochrany půdy ZPF, které zohlední mimoprodukční i produkční vlastnosti půd</a:t>
          </a:r>
          <a:endParaRPr lang="en-US" sz="1900" dirty="0">
            <a:latin typeface="Arial Black" panose="020B0A04020102020204" pitchFamily="34" charset="0"/>
          </a:endParaRPr>
        </a:p>
      </dgm:t>
    </dgm:pt>
    <dgm:pt modelId="{5EBC07A0-053F-4FFA-93A4-C44510080122}" type="parTrans" cxnId="{066091DA-7D0E-408F-8EC1-99ECDA5B9F13}">
      <dgm:prSet/>
      <dgm:spPr/>
      <dgm:t>
        <a:bodyPr/>
        <a:lstStyle/>
        <a:p>
          <a:endParaRPr lang="en-US"/>
        </a:p>
      </dgm:t>
    </dgm:pt>
    <dgm:pt modelId="{C63CCD6E-9776-4679-B535-96E763A0164C}" type="sibTrans" cxnId="{066091DA-7D0E-408F-8EC1-99ECDA5B9F13}">
      <dgm:prSet/>
      <dgm:spPr/>
      <dgm:t>
        <a:bodyPr/>
        <a:lstStyle/>
        <a:p>
          <a:endParaRPr lang="en-US"/>
        </a:p>
      </dgm:t>
    </dgm:pt>
    <dgm:pt modelId="{24CAFDB8-B81A-42C7-85B4-7AF5D926B402}" type="pres">
      <dgm:prSet presAssocID="{21FEC867-3E5A-40CC-A92D-E8053F057915}" presName="Name0" presStyleCnt="0">
        <dgm:presLayoutVars>
          <dgm:dir/>
          <dgm:animLvl val="lvl"/>
          <dgm:resizeHandles val="exact"/>
        </dgm:presLayoutVars>
      </dgm:prSet>
      <dgm:spPr/>
    </dgm:pt>
    <dgm:pt modelId="{B7A09ADD-D071-44DA-AE46-8D085E5EFB94}" type="pres">
      <dgm:prSet presAssocID="{2EF86FA3-CC34-455E-977B-6A24EDE758BF}" presName="boxAndChildren" presStyleCnt="0"/>
      <dgm:spPr/>
    </dgm:pt>
    <dgm:pt modelId="{B0C1A967-D03D-4B36-9E38-41B3487FB3E8}" type="pres">
      <dgm:prSet presAssocID="{2EF86FA3-CC34-455E-977B-6A24EDE758BF}" presName="parentTextBox" presStyleLbl="node1" presStyleIdx="0" presStyleCnt="3"/>
      <dgm:spPr/>
    </dgm:pt>
    <dgm:pt modelId="{3389AE4A-42F0-481E-894E-6700A4E34B58}" type="pres">
      <dgm:prSet presAssocID="{715A3A5C-76E2-4306-807A-26F78B01B75F}" presName="sp" presStyleCnt="0"/>
      <dgm:spPr/>
    </dgm:pt>
    <dgm:pt modelId="{0D2E01F6-07CF-4E86-B3A6-E807D0462DB5}" type="pres">
      <dgm:prSet presAssocID="{B2283C1E-642A-47B1-81AC-1FD422832271}" presName="arrowAndChildren" presStyleCnt="0"/>
      <dgm:spPr/>
    </dgm:pt>
    <dgm:pt modelId="{84EA3590-96B0-44FB-8CB0-96CD6CFF919F}" type="pres">
      <dgm:prSet presAssocID="{B2283C1E-642A-47B1-81AC-1FD422832271}" presName="parentTextArrow" presStyleLbl="node1" presStyleIdx="1" presStyleCnt="3"/>
      <dgm:spPr/>
    </dgm:pt>
    <dgm:pt modelId="{C1042A84-C2AC-40AA-9882-648037CBB7C1}" type="pres">
      <dgm:prSet presAssocID="{6F04F4B8-D140-4D98-8FAB-F6260F9BBD29}" presName="sp" presStyleCnt="0"/>
      <dgm:spPr/>
    </dgm:pt>
    <dgm:pt modelId="{8F661A91-98E4-4138-A188-45E13C111433}" type="pres">
      <dgm:prSet presAssocID="{5CA5707A-BBE8-484E-9D3D-C8DB31318364}" presName="arrowAndChildren" presStyleCnt="0"/>
      <dgm:spPr/>
    </dgm:pt>
    <dgm:pt modelId="{5915667D-E902-4E34-8D11-BBBF050D2661}" type="pres">
      <dgm:prSet presAssocID="{5CA5707A-BBE8-484E-9D3D-C8DB31318364}" presName="parentTextArrow" presStyleLbl="node1" presStyleIdx="2" presStyleCnt="3"/>
      <dgm:spPr/>
    </dgm:pt>
  </dgm:ptLst>
  <dgm:cxnLst>
    <dgm:cxn modelId="{508D8B42-3A8D-4C78-885E-3CA6FC15AE54}" type="presOf" srcId="{2EF86FA3-CC34-455E-977B-6A24EDE758BF}" destId="{B0C1A967-D03D-4B36-9E38-41B3487FB3E8}" srcOrd="0" destOrd="0" presId="urn:microsoft.com/office/officeart/2005/8/layout/process4"/>
    <dgm:cxn modelId="{4CC3664A-601D-41F9-AEFE-F364BFD23D90}" type="presOf" srcId="{21FEC867-3E5A-40CC-A92D-E8053F057915}" destId="{24CAFDB8-B81A-42C7-85B4-7AF5D926B402}" srcOrd="0" destOrd="0" presId="urn:microsoft.com/office/officeart/2005/8/layout/process4"/>
    <dgm:cxn modelId="{D9C0BE4B-2D8B-42CC-B69A-13B16083A87D}" srcId="{21FEC867-3E5A-40CC-A92D-E8053F057915}" destId="{5CA5707A-BBE8-484E-9D3D-C8DB31318364}" srcOrd="0" destOrd="0" parTransId="{3AB945E3-C47C-4950-8C48-C4E56C4DDBD4}" sibTransId="{6F04F4B8-D140-4D98-8FAB-F6260F9BBD29}"/>
    <dgm:cxn modelId="{6FAFE5AA-3401-4E5A-8B40-120ED1B0352C}" type="presOf" srcId="{B2283C1E-642A-47B1-81AC-1FD422832271}" destId="{84EA3590-96B0-44FB-8CB0-96CD6CFF919F}" srcOrd="0" destOrd="0" presId="urn:microsoft.com/office/officeart/2005/8/layout/process4"/>
    <dgm:cxn modelId="{77869CAC-E85C-4123-9ED9-02A78EECE370}" type="presOf" srcId="{5CA5707A-BBE8-484E-9D3D-C8DB31318364}" destId="{5915667D-E902-4E34-8D11-BBBF050D2661}" srcOrd="0" destOrd="0" presId="urn:microsoft.com/office/officeart/2005/8/layout/process4"/>
    <dgm:cxn modelId="{066091DA-7D0E-408F-8EC1-99ECDA5B9F13}" srcId="{21FEC867-3E5A-40CC-A92D-E8053F057915}" destId="{2EF86FA3-CC34-455E-977B-6A24EDE758BF}" srcOrd="2" destOrd="0" parTransId="{5EBC07A0-053F-4FFA-93A4-C44510080122}" sibTransId="{C63CCD6E-9776-4679-B535-96E763A0164C}"/>
    <dgm:cxn modelId="{C0CA73DC-2FB4-4EE9-8774-AAF4AE3DD18D}" srcId="{21FEC867-3E5A-40CC-A92D-E8053F057915}" destId="{B2283C1E-642A-47B1-81AC-1FD422832271}" srcOrd="1" destOrd="0" parTransId="{C7BDA71B-BE8A-41CE-B78F-AE2FDF1EFE98}" sibTransId="{715A3A5C-76E2-4306-807A-26F78B01B75F}"/>
    <dgm:cxn modelId="{A608D3B8-73CD-4B3C-8746-F6D29EED253C}" type="presParOf" srcId="{24CAFDB8-B81A-42C7-85B4-7AF5D926B402}" destId="{B7A09ADD-D071-44DA-AE46-8D085E5EFB94}" srcOrd="0" destOrd="0" presId="urn:microsoft.com/office/officeart/2005/8/layout/process4"/>
    <dgm:cxn modelId="{8B701BE3-E077-4A9F-AD0E-F0F36A19BBBB}" type="presParOf" srcId="{B7A09ADD-D071-44DA-AE46-8D085E5EFB94}" destId="{B0C1A967-D03D-4B36-9E38-41B3487FB3E8}" srcOrd="0" destOrd="0" presId="urn:microsoft.com/office/officeart/2005/8/layout/process4"/>
    <dgm:cxn modelId="{576D39F9-075F-48FE-8D0D-1C4D34AE7277}" type="presParOf" srcId="{24CAFDB8-B81A-42C7-85B4-7AF5D926B402}" destId="{3389AE4A-42F0-481E-894E-6700A4E34B58}" srcOrd="1" destOrd="0" presId="urn:microsoft.com/office/officeart/2005/8/layout/process4"/>
    <dgm:cxn modelId="{787505C8-B703-49D1-881A-5200904CCB90}" type="presParOf" srcId="{24CAFDB8-B81A-42C7-85B4-7AF5D926B402}" destId="{0D2E01F6-07CF-4E86-B3A6-E807D0462DB5}" srcOrd="2" destOrd="0" presId="urn:microsoft.com/office/officeart/2005/8/layout/process4"/>
    <dgm:cxn modelId="{94440097-8C5D-418C-B253-6C0AD4F5FE08}" type="presParOf" srcId="{0D2E01F6-07CF-4E86-B3A6-E807D0462DB5}" destId="{84EA3590-96B0-44FB-8CB0-96CD6CFF919F}" srcOrd="0" destOrd="0" presId="urn:microsoft.com/office/officeart/2005/8/layout/process4"/>
    <dgm:cxn modelId="{14F202FD-D341-4988-A789-46BAD58FB1FA}" type="presParOf" srcId="{24CAFDB8-B81A-42C7-85B4-7AF5D926B402}" destId="{C1042A84-C2AC-40AA-9882-648037CBB7C1}" srcOrd="3" destOrd="0" presId="urn:microsoft.com/office/officeart/2005/8/layout/process4"/>
    <dgm:cxn modelId="{680A0FCB-3FD4-4C18-B492-83DE0B5C6B0C}" type="presParOf" srcId="{24CAFDB8-B81A-42C7-85B4-7AF5D926B402}" destId="{8F661A91-98E4-4138-A188-45E13C111433}" srcOrd="4" destOrd="0" presId="urn:microsoft.com/office/officeart/2005/8/layout/process4"/>
    <dgm:cxn modelId="{778E6E0E-1828-4094-BA78-2FBD349FDE52}" type="presParOf" srcId="{8F661A91-98E4-4138-A188-45E13C111433}" destId="{5915667D-E902-4E34-8D11-BBBF050D266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CB07DA-831B-48F4-8796-29E606A8C2D1}"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1C542498-142A-4DC5-A002-11402E500898}">
      <dgm:prSet custT="1"/>
      <dgm:spPr/>
      <dgm:t>
        <a:bodyPr/>
        <a:lstStyle/>
        <a:p>
          <a:r>
            <a:rPr lang="cs-CZ" sz="2400" b="1" dirty="0">
              <a:latin typeface="Arial Black" panose="020B0A04020102020204" pitchFamily="34" charset="0"/>
            </a:rPr>
            <a:t>Projekt přispěje k účinné ochraně půdy</a:t>
          </a:r>
          <a:endParaRPr lang="en-US" sz="2400" b="1" dirty="0">
            <a:latin typeface="Arial Black" panose="020B0A04020102020204" pitchFamily="34" charset="0"/>
          </a:endParaRPr>
        </a:p>
      </dgm:t>
    </dgm:pt>
    <dgm:pt modelId="{AF3A46D3-FDD7-4577-B089-862E887D55C7}" type="parTrans" cxnId="{1DA41DDF-EDFD-44E2-A898-695FA8FB0A97}">
      <dgm:prSet/>
      <dgm:spPr/>
      <dgm:t>
        <a:bodyPr/>
        <a:lstStyle/>
        <a:p>
          <a:endParaRPr lang="en-US"/>
        </a:p>
      </dgm:t>
    </dgm:pt>
    <dgm:pt modelId="{8F7CF57A-A57C-4585-B321-CF7E90BB8051}" type="sibTrans" cxnId="{1DA41DDF-EDFD-44E2-A898-695FA8FB0A97}">
      <dgm:prSet/>
      <dgm:spPr/>
      <dgm:t>
        <a:bodyPr/>
        <a:lstStyle/>
        <a:p>
          <a:endParaRPr lang="en-US"/>
        </a:p>
      </dgm:t>
    </dgm:pt>
    <dgm:pt modelId="{1AE12C37-BD05-4D46-82BD-2FCEA6436A20}">
      <dgm:prSet custT="1"/>
      <dgm:spPr/>
      <dgm:t>
        <a:bodyPr/>
        <a:lstStyle/>
        <a:p>
          <a:r>
            <a:rPr lang="cs-CZ" sz="1800" b="1" dirty="0">
              <a:latin typeface="Arial Black" panose="020B0A04020102020204" pitchFamily="34" charset="0"/>
            </a:rPr>
            <a:t>Respektování nových tříd ochrany se projeví nižší úrovní fyzických škod jak v otevřené krajině, tak na dalším nemovitém majetku osob</a:t>
          </a:r>
          <a:endParaRPr lang="en-US" sz="1800" b="1" dirty="0">
            <a:latin typeface="Arial Black" panose="020B0A04020102020204" pitchFamily="34" charset="0"/>
          </a:endParaRPr>
        </a:p>
      </dgm:t>
    </dgm:pt>
    <dgm:pt modelId="{2A12C5AC-D586-45F9-BF1F-CA5F00CD76BF}" type="parTrans" cxnId="{E99144EE-CF3D-45C4-A425-AB6895E5F0FA}">
      <dgm:prSet/>
      <dgm:spPr/>
      <dgm:t>
        <a:bodyPr/>
        <a:lstStyle/>
        <a:p>
          <a:endParaRPr lang="en-US"/>
        </a:p>
      </dgm:t>
    </dgm:pt>
    <dgm:pt modelId="{5C995272-DE74-444D-8D5B-E6787273FCDA}" type="sibTrans" cxnId="{E99144EE-CF3D-45C4-A425-AB6895E5F0FA}">
      <dgm:prSet/>
      <dgm:spPr/>
      <dgm:t>
        <a:bodyPr/>
        <a:lstStyle/>
        <a:p>
          <a:endParaRPr lang="en-US"/>
        </a:p>
      </dgm:t>
    </dgm:pt>
    <dgm:pt modelId="{23F7D3E3-A17E-4888-A284-31F6F2EFFFDC}">
      <dgm:prSet/>
      <dgm:spPr/>
      <dgm:t>
        <a:bodyPr/>
        <a:lstStyle/>
        <a:p>
          <a:r>
            <a:rPr lang="cs-CZ" b="1" dirty="0">
              <a:latin typeface="Arial Black" panose="020B0A04020102020204" pitchFamily="34" charset="0"/>
            </a:rPr>
            <a:t>Nástroj k ochraně půdy a krajiny</a:t>
          </a:r>
        </a:p>
        <a:p>
          <a:r>
            <a:rPr lang="cs-CZ" b="1" dirty="0">
              <a:latin typeface="Arial Black" panose="020B0A04020102020204" pitchFamily="34" charset="0"/>
            </a:rPr>
            <a:t>(územní plánování, rozhodovací procesy)</a:t>
          </a:r>
          <a:endParaRPr lang="en-US" b="1" dirty="0">
            <a:latin typeface="Arial Black" panose="020B0A04020102020204" pitchFamily="34" charset="0"/>
          </a:endParaRPr>
        </a:p>
      </dgm:t>
    </dgm:pt>
    <dgm:pt modelId="{4FAE4D21-8E86-4DA9-BCB3-F77EAA3BE9FE}" type="parTrans" cxnId="{616536AD-FD86-44A3-AA4A-E3C656C097B0}">
      <dgm:prSet/>
      <dgm:spPr/>
      <dgm:t>
        <a:bodyPr/>
        <a:lstStyle/>
        <a:p>
          <a:endParaRPr lang="en-US"/>
        </a:p>
      </dgm:t>
    </dgm:pt>
    <dgm:pt modelId="{9CC031E9-5656-45E2-8CEF-3D9D93692AC1}" type="sibTrans" cxnId="{616536AD-FD86-44A3-AA4A-E3C656C097B0}">
      <dgm:prSet/>
      <dgm:spPr/>
      <dgm:t>
        <a:bodyPr/>
        <a:lstStyle/>
        <a:p>
          <a:endParaRPr lang="en-US"/>
        </a:p>
      </dgm:t>
    </dgm:pt>
    <dgm:pt modelId="{BD539790-1074-4341-8D0A-5BA58F965F41}">
      <dgm:prSet/>
      <dgm:spPr/>
      <dgm:t>
        <a:bodyPr/>
        <a:lstStyle/>
        <a:p>
          <a:r>
            <a:rPr lang="cs-CZ" b="1" dirty="0">
              <a:latin typeface="Arial Black" panose="020B0A04020102020204" pitchFamily="34" charset="0"/>
            </a:rPr>
            <a:t>Výsledky se promítnou do výuky, budou publikované v časopisech apod.</a:t>
          </a:r>
          <a:endParaRPr lang="en-US" b="1" dirty="0">
            <a:latin typeface="Arial Black" panose="020B0A04020102020204" pitchFamily="34" charset="0"/>
          </a:endParaRPr>
        </a:p>
      </dgm:t>
    </dgm:pt>
    <dgm:pt modelId="{4066C0B2-B439-42F7-938F-265048512810}" type="parTrans" cxnId="{ED8662F7-5B0D-4655-BD0B-40DE32D08F81}">
      <dgm:prSet/>
      <dgm:spPr/>
      <dgm:t>
        <a:bodyPr/>
        <a:lstStyle/>
        <a:p>
          <a:endParaRPr lang="en-US"/>
        </a:p>
      </dgm:t>
    </dgm:pt>
    <dgm:pt modelId="{9828D4F5-8E67-4600-901F-989D36E30DA0}" type="sibTrans" cxnId="{ED8662F7-5B0D-4655-BD0B-40DE32D08F81}">
      <dgm:prSet/>
      <dgm:spPr/>
      <dgm:t>
        <a:bodyPr/>
        <a:lstStyle/>
        <a:p>
          <a:endParaRPr lang="en-US"/>
        </a:p>
      </dgm:t>
    </dgm:pt>
    <dgm:pt modelId="{CB1AC3B0-97E6-4E57-BA71-6A62AF547F8B}" type="pres">
      <dgm:prSet presAssocID="{F5CB07DA-831B-48F4-8796-29E606A8C2D1}" presName="diagram" presStyleCnt="0">
        <dgm:presLayoutVars>
          <dgm:dir/>
          <dgm:resizeHandles val="exact"/>
        </dgm:presLayoutVars>
      </dgm:prSet>
      <dgm:spPr/>
    </dgm:pt>
    <dgm:pt modelId="{F7AFAE05-4DD3-42AB-AA9A-79212A778093}" type="pres">
      <dgm:prSet presAssocID="{1C542498-142A-4DC5-A002-11402E500898}" presName="node" presStyleLbl="node1" presStyleIdx="0" presStyleCnt="4">
        <dgm:presLayoutVars>
          <dgm:bulletEnabled val="1"/>
        </dgm:presLayoutVars>
      </dgm:prSet>
      <dgm:spPr/>
    </dgm:pt>
    <dgm:pt modelId="{0CFAA6AA-35B1-4E8C-8B66-BC888EBC6CD7}" type="pres">
      <dgm:prSet presAssocID="{8F7CF57A-A57C-4585-B321-CF7E90BB8051}" presName="sibTrans" presStyleLbl="sibTrans2D1" presStyleIdx="0" presStyleCnt="3"/>
      <dgm:spPr/>
    </dgm:pt>
    <dgm:pt modelId="{76D47E81-58CB-4C06-AC7F-80B52AD62B27}" type="pres">
      <dgm:prSet presAssocID="{8F7CF57A-A57C-4585-B321-CF7E90BB8051}" presName="connectorText" presStyleLbl="sibTrans2D1" presStyleIdx="0" presStyleCnt="3"/>
      <dgm:spPr/>
    </dgm:pt>
    <dgm:pt modelId="{A00226F9-976A-4516-9B41-DC5A005FB1CC}" type="pres">
      <dgm:prSet presAssocID="{1AE12C37-BD05-4D46-82BD-2FCEA6436A20}" presName="node" presStyleLbl="node1" presStyleIdx="1" presStyleCnt="4" custScaleY="124980">
        <dgm:presLayoutVars>
          <dgm:bulletEnabled val="1"/>
        </dgm:presLayoutVars>
      </dgm:prSet>
      <dgm:spPr/>
    </dgm:pt>
    <dgm:pt modelId="{1454AFD7-257A-4A13-8452-27F9A19110B0}" type="pres">
      <dgm:prSet presAssocID="{5C995272-DE74-444D-8D5B-E6787273FCDA}" presName="sibTrans" presStyleLbl="sibTrans2D1" presStyleIdx="1" presStyleCnt="3"/>
      <dgm:spPr/>
    </dgm:pt>
    <dgm:pt modelId="{DFB545CF-E1C5-4B54-A237-B90FF2A8C520}" type="pres">
      <dgm:prSet presAssocID="{5C995272-DE74-444D-8D5B-E6787273FCDA}" presName="connectorText" presStyleLbl="sibTrans2D1" presStyleIdx="1" presStyleCnt="3"/>
      <dgm:spPr/>
    </dgm:pt>
    <dgm:pt modelId="{59ADBC3B-95CD-4E55-8499-44621B586DD9}" type="pres">
      <dgm:prSet presAssocID="{23F7D3E3-A17E-4888-A284-31F6F2EFFFDC}" presName="node" presStyleLbl="node1" presStyleIdx="2" presStyleCnt="4">
        <dgm:presLayoutVars>
          <dgm:bulletEnabled val="1"/>
        </dgm:presLayoutVars>
      </dgm:prSet>
      <dgm:spPr/>
    </dgm:pt>
    <dgm:pt modelId="{75D12D10-CB70-452B-8DCF-6D17E7FACE40}" type="pres">
      <dgm:prSet presAssocID="{9CC031E9-5656-45E2-8CEF-3D9D93692AC1}" presName="sibTrans" presStyleLbl="sibTrans2D1" presStyleIdx="2" presStyleCnt="3"/>
      <dgm:spPr/>
    </dgm:pt>
    <dgm:pt modelId="{7DF46981-EF5D-4729-9B58-3B893CDF399A}" type="pres">
      <dgm:prSet presAssocID="{9CC031E9-5656-45E2-8CEF-3D9D93692AC1}" presName="connectorText" presStyleLbl="sibTrans2D1" presStyleIdx="2" presStyleCnt="3"/>
      <dgm:spPr/>
    </dgm:pt>
    <dgm:pt modelId="{B6509F33-F8CC-472D-96B3-4B684ED7C742}" type="pres">
      <dgm:prSet presAssocID="{BD539790-1074-4341-8D0A-5BA58F965F41}" presName="node" presStyleLbl="node1" presStyleIdx="3" presStyleCnt="4">
        <dgm:presLayoutVars>
          <dgm:bulletEnabled val="1"/>
        </dgm:presLayoutVars>
      </dgm:prSet>
      <dgm:spPr/>
    </dgm:pt>
  </dgm:ptLst>
  <dgm:cxnLst>
    <dgm:cxn modelId="{304DBC07-53C9-476F-88BA-1DC7FF968062}" type="presOf" srcId="{1C542498-142A-4DC5-A002-11402E500898}" destId="{F7AFAE05-4DD3-42AB-AA9A-79212A778093}" srcOrd="0" destOrd="0" presId="urn:microsoft.com/office/officeart/2005/8/layout/process5"/>
    <dgm:cxn modelId="{BD8C9B0B-4D2B-46B9-AA4E-5AC4DBED73D0}" type="presOf" srcId="{5C995272-DE74-444D-8D5B-E6787273FCDA}" destId="{1454AFD7-257A-4A13-8452-27F9A19110B0}" srcOrd="0" destOrd="0" presId="urn:microsoft.com/office/officeart/2005/8/layout/process5"/>
    <dgm:cxn modelId="{C9EF8134-E459-4012-A668-0FC5D6E8474D}" type="presOf" srcId="{F5CB07DA-831B-48F4-8796-29E606A8C2D1}" destId="{CB1AC3B0-97E6-4E57-BA71-6A62AF547F8B}" srcOrd="0" destOrd="0" presId="urn:microsoft.com/office/officeart/2005/8/layout/process5"/>
    <dgm:cxn modelId="{2F0B7537-3D74-47A3-8B7B-9175C748CE48}" type="presOf" srcId="{9CC031E9-5656-45E2-8CEF-3D9D93692AC1}" destId="{7DF46981-EF5D-4729-9B58-3B893CDF399A}" srcOrd="1" destOrd="0" presId="urn:microsoft.com/office/officeart/2005/8/layout/process5"/>
    <dgm:cxn modelId="{7574B04D-8397-41A5-8E80-FEF1C1ADF874}" type="presOf" srcId="{23F7D3E3-A17E-4888-A284-31F6F2EFFFDC}" destId="{59ADBC3B-95CD-4E55-8499-44621B586DD9}" srcOrd="0" destOrd="0" presId="urn:microsoft.com/office/officeart/2005/8/layout/process5"/>
    <dgm:cxn modelId="{5E69B770-8D1F-493F-BDA9-D4F8BC5D980B}" type="presOf" srcId="{5C995272-DE74-444D-8D5B-E6787273FCDA}" destId="{DFB545CF-E1C5-4B54-A237-B90FF2A8C520}" srcOrd="1" destOrd="0" presId="urn:microsoft.com/office/officeart/2005/8/layout/process5"/>
    <dgm:cxn modelId="{D49D8C76-8363-4CB5-B02C-8BEA84FD67DA}" type="presOf" srcId="{1AE12C37-BD05-4D46-82BD-2FCEA6436A20}" destId="{A00226F9-976A-4516-9B41-DC5A005FB1CC}" srcOrd="0" destOrd="0" presId="urn:microsoft.com/office/officeart/2005/8/layout/process5"/>
    <dgm:cxn modelId="{BE7E397B-0844-4D7B-B1B5-DAF2400CC671}" type="presOf" srcId="{BD539790-1074-4341-8D0A-5BA58F965F41}" destId="{B6509F33-F8CC-472D-96B3-4B684ED7C742}" srcOrd="0" destOrd="0" presId="urn:microsoft.com/office/officeart/2005/8/layout/process5"/>
    <dgm:cxn modelId="{5E4A8083-7ACC-4392-9650-B984F908C9D3}" type="presOf" srcId="{9CC031E9-5656-45E2-8CEF-3D9D93692AC1}" destId="{75D12D10-CB70-452B-8DCF-6D17E7FACE40}" srcOrd="0" destOrd="0" presId="urn:microsoft.com/office/officeart/2005/8/layout/process5"/>
    <dgm:cxn modelId="{BDA7A393-0CAB-4D04-A5D0-3BBA275587ED}" type="presOf" srcId="{8F7CF57A-A57C-4585-B321-CF7E90BB8051}" destId="{76D47E81-58CB-4C06-AC7F-80B52AD62B27}" srcOrd="1" destOrd="0" presId="urn:microsoft.com/office/officeart/2005/8/layout/process5"/>
    <dgm:cxn modelId="{616536AD-FD86-44A3-AA4A-E3C656C097B0}" srcId="{F5CB07DA-831B-48F4-8796-29E606A8C2D1}" destId="{23F7D3E3-A17E-4888-A284-31F6F2EFFFDC}" srcOrd="2" destOrd="0" parTransId="{4FAE4D21-8E86-4DA9-BCB3-F77EAA3BE9FE}" sibTransId="{9CC031E9-5656-45E2-8CEF-3D9D93692AC1}"/>
    <dgm:cxn modelId="{1DA41DDF-EDFD-44E2-A898-695FA8FB0A97}" srcId="{F5CB07DA-831B-48F4-8796-29E606A8C2D1}" destId="{1C542498-142A-4DC5-A002-11402E500898}" srcOrd="0" destOrd="0" parTransId="{AF3A46D3-FDD7-4577-B089-862E887D55C7}" sibTransId="{8F7CF57A-A57C-4585-B321-CF7E90BB8051}"/>
    <dgm:cxn modelId="{393E7DE1-0E94-4EE5-906F-E4CA5CC1FBD4}" type="presOf" srcId="{8F7CF57A-A57C-4585-B321-CF7E90BB8051}" destId="{0CFAA6AA-35B1-4E8C-8B66-BC888EBC6CD7}" srcOrd="0" destOrd="0" presId="urn:microsoft.com/office/officeart/2005/8/layout/process5"/>
    <dgm:cxn modelId="{E99144EE-CF3D-45C4-A425-AB6895E5F0FA}" srcId="{F5CB07DA-831B-48F4-8796-29E606A8C2D1}" destId="{1AE12C37-BD05-4D46-82BD-2FCEA6436A20}" srcOrd="1" destOrd="0" parTransId="{2A12C5AC-D586-45F9-BF1F-CA5F00CD76BF}" sibTransId="{5C995272-DE74-444D-8D5B-E6787273FCDA}"/>
    <dgm:cxn modelId="{ED8662F7-5B0D-4655-BD0B-40DE32D08F81}" srcId="{F5CB07DA-831B-48F4-8796-29E606A8C2D1}" destId="{BD539790-1074-4341-8D0A-5BA58F965F41}" srcOrd="3" destOrd="0" parTransId="{4066C0B2-B439-42F7-938F-265048512810}" sibTransId="{9828D4F5-8E67-4600-901F-989D36E30DA0}"/>
    <dgm:cxn modelId="{7B965704-F58E-4D59-BCE8-39FD4DB28598}" type="presParOf" srcId="{CB1AC3B0-97E6-4E57-BA71-6A62AF547F8B}" destId="{F7AFAE05-4DD3-42AB-AA9A-79212A778093}" srcOrd="0" destOrd="0" presId="urn:microsoft.com/office/officeart/2005/8/layout/process5"/>
    <dgm:cxn modelId="{6ACC2571-2AAA-4F93-8E8E-FBE837A00E70}" type="presParOf" srcId="{CB1AC3B0-97E6-4E57-BA71-6A62AF547F8B}" destId="{0CFAA6AA-35B1-4E8C-8B66-BC888EBC6CD7}" srcOrd="1" destOrd="0" presId="urn:microsoft.com/office/officeart/2005/8/layout/process5"/>
    <dgm:cxn modelId="{A9FF25C6-F8E3-4510-A3E6-C8E982D2179D}" type="presParOf" srcId="{0CFAA6AA-35B1-4E8C-8B66-BC888EBC6CD7}" destId="{76D47E81-58CB-4C06-AC7F-80B52AD62B27}" srcOrd="0" destOrd="0" presId="urn:microsoft.com/office/officeart/2005/8/layout/process5"/>
    <dgm:cxn modelId="{8FB0EBB2-AACB-4198-A357-47F5402680F4}" type="presParOf" srcId="{CB1AC3B0-97E6-4E57-BA71-6A62AF547F8B}" destId="{A00226F9-976A-4516-9B41-DC5A005FB1CC}" srcOrd="2" destOrd="0" presId="urn:microsoft.com/office/officeart/2005/8/layout/process5"/>
    <dgm:cxn modelId="{33E2EA42-E312-47EF-B11E-A55758007907}" type="presParOf" srcId="{CB1AC3B0-97E6-4E57-BA71-6A62AF547F8B}" destId="{1454AFD7-257A-4A13-8452-27F9A19110B0}" srcOrd="3" destOrd="0" presId="urn:microsoft.com/office/officeart/2005/8/layout/process5"/>
    <dgm:cxn modelId="{FD961AD4-2CAA-4455-8972-3992A64A9465}" type="presParOf" srcId="{1454AFD7-257A-4A13-8452-27F9A19110B0}" destId="{DFB545CF-E1C5-4B54-A237-B90FF2A8C520}" srcOrd="0" destOrd="0" presId="urn:microsoft.com/office/officeart/2005/8/layout/process5"/>
    <dgm:cxn modelId="{EF778172-6B5B-4CD8-BD1B-36571777D100}" type="presParOf" srcId="{CB1AC3B0-97E6-4E57-BA71-6A62AF547F8B}" destId="{59ADBC3B-95CD-4E55-8499-44621B586DD9}" srcOrd="4" destOrd="0" presId="urn:microsoft.com/office/officeart/2005/8/layout/process5"/>
    <dgm:cxn modelId="{00B804B1-02C4-4740-BE3A-B4E01EF7D2CE}" type="presParOf" srcId="{CB1AC3B0-97E6-4E57-BA71-6A62AF547F8B}" destId="{75D12D10-CB70-452B-8DCF-6D17E7FACE40}" srcOrd="5" destOrd="0" presId="urn:microsoft.com/office/officeart/2005/8/layout/process5"/>
    <dgm:cxn modelId="{D4069736-77EB-48A5-8F77-17C2D79B5EB6}" type="presParOf" srcId="{75D12D10-CB70-452B-8DCF-6D17E7FACE40}" destId="{7DF46981-EF5D-4729-9B58-3B893CDF399A}" srcOrd="0" destOrd="0" presId="urn:microsoft.com/office/officeart/2005/8/layout/process5"/>
    <dgm:cxn modelId="{92BA8C42-99EF-4B5D-AFEF-C96AAA34EB46}" type="presParOf" srcId="{CB1AC3B0-97E6-4E57-BA71-6A62AF547F8B}" destId="{B6509F33-F8CC-472D-96B3-4B684ED7C742}"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1A967-D03D-4B36-9E38-41B3487FB3E8}">
      <dsp:nvSpPr>
        <dsp:cNvPr id="0" name=""/>
        <dsp:cNvSpPr/>
      </dsp:nvSpPr>
      <dsp:spPr>
        <a:xfrm>
          <a:off x="0" y="4710671"/>
          <a:ext cx="7240146" cy="15461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cs-CZ" sz="1900" kern="1200" dirty="0">
              <a:latin typeface="Arial Black" panose="020B0A04020102020204" pitchFamily="34" charset="0"/>
            </a:rPr>
            <a:t>Bude připraven návrh nových tříd ochrany půdy ZPF, které zohlední mimoprodukční i produkční vlastnosti půd</a:t>
          </a:r>
          <a:endParaRPr lang="en-US" sz="1900" kern="1200" dirty="0">
            <a:latin typeface="Arial Black" panose="020B0A04020102020204" pitchFamily="34" charset="0"/>
          </a:endParaRPr>
        </a:p>
      </dsp:txBody>
      <dsp:txXfrm>
        <a:off x="0" y="4710671"/>
        <a:ext cx="7240146" cy="1546147"/>
      </dsp:txXfrm>
    </dsp:sp>
    <dsp:sp modelId="{84EA3590-96B0-44FB-8CB0-96CD6CFF919F}">
      <dsp:nvSpPr>
        <dsp:cNvPr id="0" name=""/>
        <dsp:cNvSpPr/>
      </dsp:nvSpPr>
      <dsp:spPr>
        <a:xfrm rot="10800000">
          <a:off x="0" y="2355888"/>
          <a:ext cx="7240146" cy="2377974"/>
        </a:xfrm>
        <a:prstGeom prst="upArrowCallout">
          <a:avLst/>
        </a:prstGeom>
        <a:solidFill>
          <a:schemeClr val="accent2">
            <a:hueOff val="-748402"/>
            <a:satOff val="-337"/>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cs-CZ" sz="1900" kern="1200" dirty="0">
              <a:latin typeface="Arial Black" panose="020B0A04020102020204" pitchFamily="34" charset="0"/>
            </a:rPr>
            <a:t>Tento cíl bude naplněn vytvořením metodiky certifikované </a:t>
          </a:r>
          <a:r>
            <a:rPr lang="cs-CZ" sz="1900" kern="1200" dirty="0" err="1">
              <a:latin typeface="Arial Black" panose="020B0A04020102020204" pitchFamily="34" charset="0"/>
            </a:rPr>
            <a:t>MZe</a:t>
          </a:r>
          <a:r>
            <a:rPr lang="cs-CZ" sz="1900" kern="1200" dirty="0">
              <a:latin typeface="Arial Black" panose="020B0A04020102020204" pitchFamily="34" charset="0"/>
            </a:rPr>
            <a:t> a doplněn specializovanými mapami s odborným obsahem</a:t>
          </a:r>
          <a:endParaRPr lang="en-US" sz="1900" kern="1200" dirty="0">
            <a:latin typeface="Arial Black" panose="020B0A04020102020204" pitchFamily="34" charset="0"/>
          </a:endParaRPr>
        </a:p>
      </dsp:txBody>
      <dsp:txXfrm rot="10800000">
        <a:off x="0" y="2355888"/>
        <a:ext cx="7240146" cy="1545136"/>
      </dsp:txXfrm>
    </dsp:sp>
    <dsp:sp modelId="{5915667D-E902-4E34-8D11-BBBF050D2661}">
      <dsp:nvSpPr>
        <dsp:cNvPr id="0" name=""/>
        <dsp:cNvSpPr/>
      </dsp:nvSpPr>
      <dsp:spPr>
        <a:xfrm rot="10800000">
          <a:off x="0" y="1106"/>
          <a:ext cx="7240146" cy="2377974"/>
        </a:xfrm>
        <a:prstGeom prst="upArrowCallout">
          <a:avLst/>
        </a:prstGeom>
        <a:solidFill>
          <a:schemeClr val="accent2">
            <a:hueOff val="-1496805"/>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cs-CZ" sz="1900" kern="1200" dirty="0">
              <a:latin typeface="Arial Black" panose="020B0A04020102020204" pitchFamily="34" charset="0"/>
            </a:rPr>
            <a:t>Vytvořit koncepční nástroj pro kvalifikovaný odhad environmentální hodnoty půdy, který stanoví hodnotu půdy se zahrnutím produkčních i mimoprodukčních funkcí půdy (s důrazem na retenci vody v půdě)</a:t>
          </a:r>
          <a:endParaRPr lang="en-US" sz="1900" kern="1200" dirty="0">
            <a:latin typeface="Arial Black" panose="020B0A04020102020204" pitchFamily="34" charset="0"/>
          </a:endParaRPr>
        </a:p>
      </dsp:txBody>
      <dsp:txXfrm rot="10800000">
        <a:off x="0" y="1106"/>
        <a:ext cx="7240146" cy="1545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FAE05-4DD3-42AB-AA9A-79212A778093}">
      <dsp:nvSpPr>
        <dsp:cNvPr id="0" name=""/>
        <dsp:cNvSpPr/>
      </dsp:nvSpPr>
      <dsp:spPr>
        <a:xfrm>
          <a:off x="1414" y="559360"/>
          <a:ext cx="3015549" cy="18093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kern="1200" dirty="0">
              <a:latin typeface="Arial Black" panose="020B0A04020102020204" pitchFamily="34" charset="0"/>
            </a:rPr>
            <a:t>Projekt přispěje k účinné ochraně půdy</a:t>
          </a:r>
          <a:endParaRPr lang="en-US" sz="2400" b="1" kern="1200" dirty="0">
            <a:latin typeface="Arial Black" panose="020B0A04020102020204" pitchFamily="34" charset="0"/>
          </a:endParaRPr>
        </a:p>
      </dsp:txBody>
      <dsp:txXfrm>
        <a:off x="54407" y="612353"/>
        <a:ext cx="2909563" cy="1703343"/>
      </dsp:txXfrm>
    </dsp:sp>
    <dsp:sp modelId="{0CFAA6AA-35B1-4E8C-8B66-BC888EBC6CD7}">
      <dsp:nvSpPr>
        <dsp:cNvPr id="0" name=""/>
        <dsp:cNvSpPr/>
      </dsp:nvSpPr>
      <dsp:spPr>
        <a:xfrm>
          <a:off x="3282331" y="1090097"/>
          <a:ext cx="639296" cy="74785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282331" y="1239668"/>
        <a:ext cx="447507" cy="448714"/>
      </dsp:txXfrm>
    </dsp:sp>
    <dsp:sp modelId="{A00226F9-976A-4516-9B41-DC5A005FB1CC}">
      <dsp:nvSpPr>
        <dsp:cNvPr id="0" name=""/>
        <dsp:cNvSpPr/>
      </dsp:nvSpPr>
      <dsp:spPr>
        <a:xfrm>
          <a:off x="4223182" y="333375"/>
          <a:ext cx="3015549" cy="226129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latin typeface="Arial Black" panose="020B0A04020102020204" pitchFamily="34" charset="0"/>
            </a:rPr>
            <a:t>Respektování nových tříd ochrany se projeví nižší úrovní fyzických škod jak v otevřené krajině, tak na dalším nemovitém majetku osob</a:t>
          </a:r>
          <a:endParaRPr lang="en-US" sz="1800" b="1" kern="1200" dirty="0">
            <a:latin typeface="Arial Black" panose="020B0A04020102020204" pitchFamily="34" charset="0"/>
          </a:endParaRPr>
        </a:p>
      </dsp:txBody>
      <dsp:txXfrm>
        <a:off x="4289413" y="399606"/>
        <a:ext cx="2883087" cy="2128837"/>
      </dsp:txXfrm>
    </dsp:sp>
    <dsp:sp modelId="{1454AFD7-257A-4A13-8452-27F9A19110B0}">
      <dsp:nvSpPr>
        <dsp:cNvPr id="0" name=""/>
        <dsp:cNvSpPr/>
      </dsp:nvSpPr>
      <dsp:spPr>
        <a:xfrm rot="5400000">
          <a:off x="5411309" y="2805763"/>
          <a:ext cx="639296" cy="74785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5506601" y="2860043"/>
        <a:ext cx="448714" cy="447507"/>
      </dsp:txXfrm>
    </dsp:sp>
    <dsp:sp modelId="{59ADBC3B-95CD-4E55-8499-44621B586DD9}">
      <dsp:nvSpPr>
        <dsp:cNvPr id="0" name=""/>
        <dsp:cNvSpPr/>
      </dsp:nvSpPr>
      <dsp:spPr>
        <a:xfrm>
          <a:off x="4223182" y="3800895"/>
          <a:ext cx="3015549" cy="180932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latin typeface="Arial Black" panose="020B0A04020102020204" pitchFamily="34" charset="0"/>
            </a:rPr>
            <a:t>Nástroj k ochraně půdy a krajiny</a:t>
          </a:r>
        </a:p>
        <a:p>
          <a:pPr marL="0" lvl="0" indent="0" algn="ctr" defTabSz="800100">
            <a:lnSpc>
              <a:spcPct val="90000"/>
            </a:lnSpc>
            <a:spcBef>
              <a:spcPct val="0"/>
            </a:spcBef>
            <a:spcAft>
              <a:spcPct val="35000"/>
            </a:spcAft>
            <a:buNone/>
          </a:pPr>
          <a:r>
            <a:rPr lang="cs-CZ" sz="1800" b="1" kern="1200" dirty="0">
              <a:latin typeface="Arial Black" panose="020B0A04020102020204" pitchFamily="34" charset="0"/>
            </a:rPr>
            <a:t>(územní plánování, rozhodovací procesy)</a:t>
          </a:r>
          <a:endParaRPr lang="en-US" sz="1800" b="1" kern="1200" dirty="0">
            <a:latin typeface="Arial Black" panose="020B0A04020102020204" pitchFamily="34" charset="0"/>
          </a:endParaRPr>
        </a:p>
      </dsp:txBody>
      <dsp:txXfrm>
        <a:off x="4276175" y="3853888"/>
        <a:ext cx="2909563" cy="1703343"/>
      </dsp:txXfrm>
    </dsp:sp>
    <dsp:sp modelId="{75D12D10-CB70-452B-8DCF-6D17E7FACE40}">
      <dsp:nvSpPr>
        <dsp:cNvPr id="0" name=""/>
        <dsp:cNvSpPr/>
      </dsp:nvSpPr>
      <dsp:spPr>
        <a:xfrm rot="10800000">
          <a:off x="3318518" y="4331631"/>
          <a:ext cx="639296" cy="74785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510307" y="4481202"/>
        <a:ext cx="447507" cy="448714"/>
      </dsp:txXfrm>
    </dsp:sp>
    <dsp:sp modelId="{B6509F33-F8CC-472D-96B3-4B684ED7C742}">
      <dsp:nvSpPr>
        <dsp:cNvPr id="0" name=""/>
        <dsp:cNvSpPr/>
      </dsp:nvSpPr>
      <dsp:spPr>
        <a:xfrm>
          <a:off x="1414" y="3800895"/>
          <a:ext cx="3015549" cy="180932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latin typeface="Arial Black" panose="020B0A04020102020204" pitchFamily="34" charset="0"/>
            </a:rPr>
            <a:t>Výsledky se promítnou do výuky, budou publikované v časopisech apod.</a:t>
          </a:r>
          <a:endParaRPr lang="en-US" sz="1800" b="1" kern="1200" dirty="0">
            <a:latin typeface="Arial Black" panose="020B0A04020102020204" pitchFamily="34" charset="0"/>
          </a:endParaRPr>
        </a:p>
      </dsp:txBody>
      <dsp:txXfrm>
        <a:off x="54407" y="3853888"/>
        <a:ext cx="2909563" cy="17033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Wednesday, November 18, 2020</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06811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Wednesday, November 18, 2020</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90567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Wednesday, November 18, 2020</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10236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Wednesday, November 18, 2020</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9190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Wednesday, November 18, 2020</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13373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Wednesday, November 18, 2020</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78649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Wednesday, November 18, 2020</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10116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Wednesday, November 18, 2020</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92330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Wednesday, November 18, 2020</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23978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Wednesday, November 18, 2020</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02771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Wednesday, November 18, 2020</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155780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99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latin typeface="Arial Black" panose="020B0A04020102020204" pitchFamily="34" charset="0"/>
              </a:defRPr>
            </a:lvl1pPr>
          </a:lstStyle>
          <a:p>
            <a:fld id="{10076A27-8146-4F75-9851-A83577C6FD8A}" type="datetime2">
              <a:rPr lang="en-US" smtClean="0"/>
              <a:pPr/>
              <a:t>Wednesday, November 18, 2020</a:t>
            </a:fld>
            <a:endParaRPr lang="en-US" dirty="0"/>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Arial Black" panose="020B0A04020102020204" pitchFamily="34" charset="0"/>
              </a:defRPr>
            </a:lvl1pPr>
          </a:lstStyle>
          <a:p>
            <a:endParaRPr lang="en-US" dirty="0"/>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latin typeface="Arial Black" panose="020B0A04020102020204" pitchFamily="34" charset="0"/>
              </a:defRPr>
            </a:lvl1pPr>
          </a:lstStyle>
          <a:p>
            <a:fld id="{B9EAB3BA-07EE-4B64-A177-47C30D775877}" type="slidenum">
              <a:rPr lang="en-US" smtClean="0"/>
              <a:pPr/>
              <a:t>‹#›</a:t>
            </a:fld>
            <a:endParaRPr lang="en-US" dirty="0"/>
          </a:p>
        </p:txBody>
      </p:sp>
    </p:spTree>
    <p:extLst>
      <p:ext uri="{BB962C8B-B14F-4D97-AF65-F5344CB8AC3E}">
        <p14:creationId xmlns:p14="http://schemas.microsoft.com/office/powerpoint/2010/main" val="180400298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00" r:id="rId4"/>
    <p:sldLayoutId id="2147483701" r:id="rId5"/>
    <p:sldLayoutId id="2147483706" r:id="rId6"/>
    <p:sldLayoutId id="2147483702" r:id="rId7"/>
    <p:sldLayoutId id="2147483703" r:id="rId8"/>
    <p:sldLayoutId id="2147483704" r:id="rId9"/>
    <p:sldLayoutId id="2147483705" r:id="rId10"/>
    <p:sldLayoutId id="2147483707"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Arial Black" panose="020B0A040201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Black" panose="020B0A040201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Black" panose="020B0A040201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Black" panose="020B0A040201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Black" panose="020B0A04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home.czu.cz/koza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79306E6A-0C2C-4983-8D3A-05CD591C1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460827"/>
            <a:ext cx="12192003" cy="2397392"/>
          </a:xfrm>
          <a:prstGeom prst="rect">
            <a:avLst/>
          </a:prstGeom>
          <a:gradFill>
            <a:gsLst>
              <a:gs pos="8000">
                <a:schemeClr val="accent6"/>
              </a:gs>
              <a:gs pos="67000">
                <a:schemeClr val="accent5">
                  <a:alpha val="9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B0144214-50C4-4961-8D54-5876EC2B0A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444113"/>
            <a:ext cx="4076701" cy="2413458"/>
          </a:xfrm>
          <a:prstGeom prst="rect">
            <a:avLst/>
          </a:prstGeom>
          <a:gradFill>
            <a:gsLst>
              <a:gs pos="0">
                <a:schemeClr val="accent5">
                  <a:lumMod val="60000"/>
                  <a:lumOff val="40000"/>
                  <a:alpha val="0"/>
                </a:schemeClr>
              </a:gs>
              <a:gs pos="99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4455F201-A8E8-4E29-9427-DBD221CCF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144002" y="3360315"/>
            <a:ext cx="1947487" cy="4148507"/>
          </a:xfrm>
          <a:prstGeom prst="rect">
            <a:avLst/>
          </a:prstGeom>
          <a:gradFill>
            <a:gsLst>
              <a:gs pos="0">
                <a:schemeClr val="accent1">
                  <a:alpha val="37000"/>
                </a:schemeClr>
              </a:gs>
              <a:gs pos="55000">
                <a:schemeClr val="accent5">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CB8F0F6-85A8-4679-A9BE-4CE25D05DE82}"/>
              </a:ext>
            </a:extLst>
          </p:cNvPr>
          <p:cNvSpPr>
            <a:spLocks noGrp="1"/>
          </p:cNvSpPr>
          <p:nvPr>
            <p:ph type="ctrTitle"/>
          </p:nvPr>
        </p:nvSpPr>
        <p:spPr>
          <a:xfrm>
            <a:off x="1127573" y="4874148"/>
            <a:ext cx="9932691" cy="1037739"/>
          </a:xfrm>
        </p:spPr>
        <p:txBody>
          <a:bodyPr anchor="ctr">
            <a:normAutofit/>
          </a:bodyPr>
          <a:lstStyle/>
          <a:p>
            <a:pPr algn="l">
              <a:lnSpc>
                <a:spcPct val="90000"/>
              </a:lnSpc>
            </a:pPr>
            <a:r>
              <a:rPr lang="cs-CZ" sz="2000" dirty="0">
                <a:solidFill>
                  <a:schemeClr val="bg1"/>
                </a:solidFill>
              </a:rPr>
              <a:t>Udržitelné hospodaření s přírodními zdroji s důrazem na mimoprodukční </a:t>
            </a:r>
            <a:r>
              <a:rPr lang="cs-CZ" sz="2000" dirty="0" err="1">
                <a:solidFill>
                  <a:schemeClr val="bg1"/>
                </a:solidFill>
              </a:rPr>
              <a:t>aprodukční</a:t>
            </a:r>
            <a:r>
              <a:rPr lang="cs-CZ" sz="2000" dirty="0">
                <a:solidFill>
                  <a:schemeClr val="bg1"/>
                </a:solidFill>
              </a:rPr>
              <a:t> schopnosti půdy</a:t>
            </a:r>
          </a:p>
        </p:txBody>
      </p:sp>
      <p:sp>
        <p:nvSpPr>
          <p:cNvPr id="3" name="Podnadpis 2">
            <a:extLst>
              <a:ext uri="{FF2B5EF4-FFF2-40B4-BE49-F238E27FC236}">
                <a16:creationId xmlns:a16="http://schemas.microsoft.com/office/drawing/2014/main" id="{6416FB4F-39DA-446B-888D-EB8F9E758285}"/>
              </a:ext>
            </a:extLst>
          </p:cNvPr>
          <p:cNvSpPr>
            <a:spLocks noGrp="1"/>
          </p:cNvSpPr>
          <p:nvPr>
            <p:ph type="subTitle" idx="1"/>
          </p:nvPr>
        </p:nvSpPr>
        <p:spPr>
          <a:xfrm>
            <a:off x="1127570" y="5912746"/>
            <a:ext cx="9932690" cy="548829"/>
          </a:xfrm>
        </p:spPr>
        <p:txBody>
          <a:bodyPr anchor="t">
            <a:normAutofit/>
          </a:bodyPr>
          <a:lstStyle/>
          <a:p>
            <a:pPr algn="l">
              <a:lnSpc>
                <a:spcPct val="140000"/>
              </a:lnSpc>
            </a:pPr>
            <a:r>
              <a:rPr lang="cs-CZ" sz="1000">
                <a:solidFill>
                  <a:schemeClr val="bg1"/>
                </a:solidFill>
              </a:rPr>
              <a:t>Program aplikovaného výzkumu Mze </a:t>
            </a:r>
          </a:p>
          <a:p>
            <a:pPr algn="l">
              <a:lnSpc>
                <a:spcPct val="140000"/>
              </a:lnSpc>
            </a:pPr>
            <a:r>
              <a:rPr lang="cs-CZ" sz="1000">
                <a:solidFill>
                  <a:schemeClr val="bg1"/>
                </a:solidFill>
              </a:rPr>
              <a:t>na období 2017-2025, ZEMĚ</a:t>
            </a:r>
            <a:endParaRPr lang="cs-CZ" sz="1000" dirty="0">
              <a:solidFill>
                <a:schemeClr val="bg1"/>
              </a:solidFill>
            </a:endParaRPr>
          </a:p>
        </p:txBody>
      </p:sp>
      <p:pic>
        <p:nvPicPr>
          <p:cNvPr id="4" name="Picture 3">
            <a:extLst>
              <a:ext uri="{FF2B5EF4-FFF2-40B4-BE49-F238E27FC236}">
                <a16:creationId xmlns:a16="http://schemas.microsoft.com/office/drawing/2014/main" id="{F1EBAAB8-8FD6-4E3B-B157-EC782A240698}"/>
              </a:ext>
            </a:extLst>
          </p:cNvPr>
          <p:cNvPicPr>
            <a:picLocks noChangeAspect="1"/>
          </p:cNvPicPr>
          <p:nvPr/>
        </p:nvPicPr>
        <p:blipFill rotWithShape="1">
          <a:blip r:embed="rId2"/>
          <a:srcRect r="-1" b="2278"/>
          <a:stretch/>
        </p:blipFill>
        <p:spPr>
          <a:xfrm>
            <a:off x="19" y="1"/>
            <a:ext cx="1309017" cy="4460826"/>
          </a:xfrm>
          <a:prstGeom prst="rect">
            <a:avLst/>
          </a:prstGeom>
        </p:spPr>
      </p:pic>
      <p:sp>
        <p:nvSpPr>
          <p:cNvPr id="98" name="Freeform: Shape 97">
            <a:extLst>
              <a:ext uri="{FF2B5EF4-FFF2-40B4-BE49-F238E27FC236}">
                <a16:creationId xmlns:a16="http://schemas.microsoft.com/office/drawing/2014/main" id="{D625ED14-F0D2-4FCA-87F3-4E3D2A03D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6484110" y="2547143"/>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Obrázek 9">
            <a:extLst>
              <a:ext uri="{FF2B5EF4-FFF2-40B4-BE49-F238E27FC236}">
                <a16:creationId xmlns:a16="http://schemas.microsoft.com/office/drawing/2014/main" id="{5F493E08-E56D-44B2-9E91-4F13472CC007}"/>
              </a:ext>
            </a:extLst>
          </p:cNvPr>
          <p:cNvPicPr/>
          <p:nvPr/>
        </p:nvPicPr>
        <p:blipFill rotWithShape="1">
          <a:blip r:embed="rId3" cstate="print">
            <a:extLst>
              <a:ext uri="{28A0092B-C50C-407E-A947-70E740481C1C}">
                <a14:useLocalDpi xmlns:a14="http://schemas.microsoft.com/office/drawing/2010/main" val="0"/>
              </a:ext>
            </a:extLst>
          </a:blip>
          <a:srcRect l="16002" r="22998"/>
          <a:stretch/>
        </p:blipFill>
        <p:spPr bwMode="auto">
          <a:xfrm>
            <a:off x="1309036" y="-647"/>
            <a:ext cx="9477106" cy="4461043"/>
          </a:xfrm>
          <a:prstGeom prst="rect">
            <a:avLst/>
          </a:prstGeom>
          <a:noFill/>
        </p:spPr>
      </p:pic>
    </p:spTree>
    <p:extLst>
      <p:ext uri="{BB962C8B-B14F-4D97-AF65-F5344CB8AC3E}">
        <p14:creationId xmlns:p14="http://schemas.microsoft.com/office/powerpoint/2010/main" val="3155079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2AFC6F85-D661-4FD9-BAE4-F6DDF33382FF}"/>
              </a:ext>
            </a:extLst>
          </p:cNvPr>
          <p:cNvSpPr>
            <a:spLocks noGrp="1"/>
          </p:cNvSpPr>
          <p:nvPr>
            <p:ph type="title"/>
          </p:nvPr>
        </p:nvSpPr>
        <p:spPr>
          <a:xfrm>
            <a:off x="387927" y="1028701"/>
            <a:ext cx="3248863" cy="3020785"/>
          </a:xfrm>
        </p:spPr>
        <p:txBody>
          <a:bodyPr>
            <a:normAutofit/>
          </a:bodyPr>
          <a:lstStyle/>
          <a:p>
            <a:pPr algn="r"/>
            <a:r>
              <a:rPr lang="cs-CZ" sz="2400" dirty="0">
                <a:solidFill>
                  <a:schemeClr val="bg1"/>
                </a:solidFill>
              </a:rPr>
              <a:t>Potřebnost a aktuálnost projektu</a:t>
            </a:r>
            <a:r>
              <a:rPr lang="cs-CZ" sz="2200" dirty="0">
                <a:solidFill>
                  <a:schemeClr val="bg1"/>
                </a:solidFill>
              </a:rPr>
              <a:t> </a:t>
            </a:r>
          </a:p>
        </p:txBody>
      </p:sp>
      <p:sp>
        <p:nvSpPr>
          <p:cNvPr id="3" name="Zástupný obsah 2">
            <a:extLst>
              <a:ext uri="{FF2B5EF4-FFF2-40B4-BE49-F238E27FC236}">
                <a16:creationId xmlns:a16="http://schemas.microsoft.com/office/drawing/2014/main" id="{5C9AFD2F-59FE-4F32-B9C3-C4312C39CB07}"/>
              </a:ext>
            </a:extLst>
          </p:cNvPr>
          <p:cNvSpPr>
            <a:spLocks noGrp="1"/>
          </p:cNvSpPr>
          <p:nvPr>
            <p:ph idx="1"/>
          </p:nvPr>
        </p:nvSpPr>
        <p:spPr>
          <a:xfrm>
            <a:off x="4219574" y="314325"/>
            <a:ext cx="7515225" cy="6172199"/>
          </a:xfrm>
        </p:spPr>
        <p:txBody>
          <a:bodyPr>
            <a:normAutofit/>
          </a:bodyPr>
          <a:lstStyle/>
          <a:p>
            <a:r>
              <a:rPr lang="cs-CZ" sz="2200" dirty="0"/>
              <a:t>Nakládání se zemědělskou půdou jako jedním z přírodních zdrojů dospělo do stavu, kdy její devastace a rapidní úbytek ohrožuje budoucí generace</a:t>
            </a:r>
          </a:p>
          <a:p>
            <a:r>
              <a:rPr lang="cs-CZ" sz="2200" dirty="0"/>
              <a:t>V současnosti je úbytek zemědělské, zejména orné půdy, a s ním spojené snižování retenční schopnosti krajiny pro vodu a výskyt extrémních hydrologických jevů velmi důležitým faktorem v udržitelném rozvoji společnosti</a:t>
            </a:r>
          </a:p>
          <a:p>
            <a:r>
              <a:rPr lang="cs-CZ" sz="2200" dirty="0"/>
              <a:t>Projekt řeší ekonomický celospolečenský problém, přispívající k </a:t>
            </a:r>
            <a:r>
              <a:rPr lang="cs-CZ" sz="2200" dirty="0">
                <a:solidFill>
                  <a:schemeClr val="accent4"/>
                </a:solidFill>
              </a:rPr>
              <a:t>zachování produkční schopnosti půd a přispívá k udržitelnému rozvoji</a:t>
            </a:r>
          </a:p>
        </p:txBody>
      </p:sp>
    </p:spTree>
    <p:extLst>
      <p:ext uri="{BB962C8B-B14F-4D97-AF65-F5344CB8AC3E}">
        <p14:creationId xmlns:p14="http://schemas.microsoft.com/office/powerpoint/2010/main" val="347354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DC70E26A-8332-44C7-B70A-2DBEAF6BE975}"/>
              </a:ext>
            </a:extLst>
          </p:cNvPr>
          <p:cNvSpPr>
            <a:spLocks noGrp="1"/>
          </p:cNvSpPr>
          <p:nvPr>
            <p:ph type="title"/>
          </p:nvPr>
        </p:nvSpPr>
        <p:spPr>
          <a:xfrm>
            <a:off x="387927" y="1028701"/>
            <a:ext cx="3248863" cy="3020785"/>
          </a:xfrm>
        </p:spPr>
        <p:txBody>
          <a:bodyPr>
            <a:normAutofit/>
          </a:bodyPr>
          <a:lstStyle/>
          <a:p>
            <a:pPr algn="r"/>
            <a:r>
              <a:rPr lang="cs-CZ" sz="3200">
                <a:solidFill>
                  <a:schemeClr val="bg1"/>
                </a:solidFill>
              </a:rPr>
              <a:t>Využití výsledků</a:t>
            </a:r>
          </a:p>
        </p:txBody>
      </p:sp>
      <p:sp>
        <p:nvSpPr>
          <p:cNvPr id="3" name="Zástupný obsah 2">
            <a:extLst>
              <a:ext uri="{FF2B5EF4-FFF2-40B4-BE49-F238E27FC236}">
                <a16:creationId xmlns:a16="http://schemas.microsoft.com/office/drawing/2014/main" id="{509482F9-785E-4931-8BBB-F395FD0E1946}"/>
              </a:ext>
            </a:extLst>
          </p:cNvPr>
          <p:cNvSpPr>
            <a:spLocks noGrp="1"/>
          </p:cNvSpPr>
          <p:nvPr>
            <p:ph idx="1"/>
          </p:nvPr>
        </p:nvSpPr>
        <p:spPr>
          <a:xfrm>
            <a:off x="4219575" y="400050"/>
            <a:ext cx="7258050" cy="5912772"/>
          </a:xfrm>
        </p:spPr>
        <p:txBody>
          <a:bodyPr>
            <a:normAutofit/>
          </a:bodyPr>
          <a:lstStyle/>
          <a:p>
            <a:r>
              <a:rPr lang="cs-CZ" sz="2400" dirty="0"/>
              <a:t>Státní správa, při územním plánování a ochraně půdy na úrovni státu i regionálně</a:t>
            </a:r>
          </a:p>
          <a:p>
            <a:r>
              <a:rPr lang="cs-CZ" sz="2400" dirty="0"/>
              <a:t> </a:t>
            </a:r>
          </a:p>
          <a:p>
            <a:r>
              <a:rPr lang="cs-CZ" sz="2400" dirty="0"/>
              <a:t>Výsledky projektu uplatněné v praxi výrazným způsobem </a:t>
            </a:r>
            <a:r>
              <a:rPr lang="cs-CZ" sz="2400" dirty="0">
                <a:solidFill>
                  <a:schemeClr val="accent4"/>
                </a:solidFill>
              </a:rPr>
              <a:t>sníží </a:t>
            </a:r>
            <a:r>
              <a:rPr lang="cs-CZ" sz="2400" dirty="0"/>
              <a:t>rozsáhlé </a:t>
            </a:r>
            <a:r>
              <a:rPr lang="cs-CZ" sz="2400" dirty="0">
                <a:solidFill>
                  <a:schemeClr val="accent4"/>
                </a:solidFill>
              </a:rPr>
              <a:t>škody působené nešetrným nakládáním s přírodními zdroji</a:t>
            </a:r>
          </a:p>
          <a:p>
            <a:endParaRPr lang="cs-CZ" sz="2400" dirty="0">
              <a:solidFill>
                <a:schemeClr val="accent4"/>
              </a:solidFill>
            </a:endParaRPr>
          </a:p>
          <a:p>
            <a:r>
              <a:rPr lang="cs-CZ" sz="2400" dirty="0"/>
              <a:t>Toto zabránění škodám je zároveň možné považovat za zisk (ekonomický přínos) a plnění podmínek Evropské legislativy</a:t>
            </a:r>
          </a:p>
          <a:p>
            <a:endParaRPr lang="cs-CZ" sz="1800" dirty="0"/>
          </a:p>
        </p:txBody>
      </p:sp>
    </p:spTree>
    <p:extLst>
      <p:ext uri="{BB962C8B-B14F-4D97-AF65-F5344CB8AC3E}">
        <p14:creationId xmlns:p14="http://schemas.microsoft.com/office/powerpoint/2010/main" val="24679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CEEC9350-5676-4A40-AEB1-A5E171838EEA}"/>
              </a:ext>
            </a:extLst>
          </p:cNvPr>
          <p:cNvSpPr>
            <a:spLocks noGrp="1"/>
          </p:cNvSpPr>
          <p:nvPr>
            <p:ph type="title"/>
          </p:nvPr>
        </p:nvSpPr>
        <p:spPr>
          <a:xfrm>
            <a:off x="387927" y="1028701"/>
            <a:ext cx="3248863" cy="3020785"/>
          </a:xfrm>
        </p:spPr>
        <p:txBody>
          <a:bodyPr>
            <a:normAutofit/>
          </a:bodyPr>
          <a:lstStyle/>
          <a:p>
            <a:pPr algn="r"/>
            <a:r>
              <a:rPr lang="cs-CZ" sz="3200">
                <a:solidFill>
                  <a:schemeClr val="bg1"/>
                </a:solidFill>
              </a:rPr>
              <a:t>Hlavní výstupy projektu</a:t>
            </a:r>
            <a:br>
              <a:rPr lang="cs-CZ" sz="3200">
                <a:solidFill>
                  <a:schemeClr val="bg1"/>
                </a:solidFill>
              </a:rPr>
            </a:br>
            <a:endParaRPr lang="cs-CZ" sz="3200">
              <a:solidFill>
                <a:schemeClr val="bg1"/>
              </a:solidFill>
            </a:endParaRPr>
          </a:p>
        </p:txBody>
      </p:sp>
      <p:sp>
        <p:nvSpPr>
          <p:cNvPr id="3" name="Zástupný obsah 2">
            <a:extLst>
              <a:ext uri="{FF2B5EF4-FFF2-40B4-BE49-F238E27FC236}">
                <a16:creationId xmlns:a16="http://schemas.microsoft.com/office/drawing/2014/main" id="{F844A328-0245-47D1-8F08-87A9F9EB3C6E}"/>
              </a:ext>
            </a:extLst>
          </p:cNvPr>
          <p:cNvSpPr>
            <a:spLocks noGrp="1"/>
          </p:cNvSpPr>
          <p:nvPr>
            <p:ph idx="1"/>
          </p:nvPr>
        </p:nvSpPr>
        <p:spPr>
          <a:xfrm>
            <a:off x="4368181" y="390525"/>
            <a:ext cx="7435891" cy="6143625"/>
          </a:xfrm>
        </p:spPr>
        <p:txBody>
          <a:bodyPr>
            <a:noAutofit/>
          </a:bodyPr>
          <a:lstStyle/>
          <a:p>
            <a:r>
              <a:rPr lang="cs-CZ" sz="2100" dirty="0">
                <a:highlight>
                  <a:srgbClr val="00FFFF"/>
                </a:highlight>
              </a:rPr>
              <a:t>Metodika</a:t>
            </a:r>
            <a:r>
              <a:rPr lang="cs-CZ" sz="2100" dirty="0"/>
              <a:t> certifikovaná </a:t>
            </a:r>
            <a:r>
              <a:rPr lang="cs-CZ" sz="2100" dirty="0" err="1"/>
              <a:t>MZe</a:t>
            </a:r>
            <a:r>
              <a:rPr lang="cs-CZ" sz="2100" dirty="0"/>
              <a:t> jako podklad pro státní správu při vytváření účinného nástroje na ochranu půdy při územním plánování a v rámci strategie trvale udržitelného rozvoje s ohledem na zachování produkční schopnosti půd</a:t>
            </a:r>
          </a:p>
          <a:p>
            <a:endParaRPr lang="cs-CZ" sz="2100" dirty="0"/>
          </a:p>
          <a:p>
            <a:r>
              <a:rPr lang="cs-CZ" sz="2100" dirty="0">
                <a:highlight>
                  <a:srgbClr val="00FFFF"/>
                </a:highlight>
              </a:rPr>
              <a:t>Specializované mapy </a:t>
            </a:r>
            <a:r>
              <a:rPr lang="cs-CZ" sz="2100" dirty="0"/>
              <a:t>s odborným obsahem podpoří a doplní certifikovanou metodiku a poskytnou státní správě i odborné veřejnosti okamžitý přehled</a:t>
            </a:r>
          </a:p>
          <a:p>
            <a:endParaRPr lang="cs-CZ" sz="2100" dirty="0"/>
          </a:p>
          <a:p>
            <a:r>
              <a:rPr lang="cs-CZ" sz="2100" dirty="0"/>
              <a:t>Návrh novely vyhlášky MŽP - </a:t>
            </a:r>
            <a:r>
              <a:rPr lang="cs-CZ" sz="2100" dirty="0">
                <a:highlight>
                  <a:srgbClr val="00FFFF"/>
                </a:highlight>
              </a:rPr>
              <a:t>třídy ochrany půdy </a:t>
            </a:r>
            <a:r>
              <a:rPr lang="cs-CZ" sz="2100" dirty="0"/>
              <a:t>stanovené na základě environmentální hodnoty půdy</a:t>
            </a:r>
          </a:p>
        </p:txBody>
      </p:sp>
    </p:spTree>
    <p:extLst>
      <p:ext uri="{BB962C8B-B14F-4D97-AF65-F5344CB8AC3E}">
        <p14:creationId xmlns:p14="http://schemas.microsoft.com/office/powerpoint/2010/main" val="26383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297B687-FAC4-4A4A-82D0-9A23B20CD2DC}"/>
              </a:ext>
            </a:extLst>
          </p:cNvPr>
          <p:cNvSpPr>
            <a:spLocks noGrp="1"/>
          </p:cNvSpPr>
          <p:nvPr>
            <p:ph type="title"/>
          </p:nvPr>
        </p:nvSpPr>
        <p:spPr>
          <a:xfrm>
            <a:off x="457200" y="868280"/>
            <a:ext cx="3390645" cy="3363597"/>
          </a:xfrm>
        </p:spPr>
        <p:txBody>
          <a:bodyPr>
            <a:normAutofit/>
          </a:bodyPr>
          <a:lstStyle/>
          <a:p>
            <a:pPr algn="r"/>
            <a:r>
              <a:rPr lang="cs-CZ" sz="3000" dirty="0">
                <a:solidFill>
                  <a:schemeClr val="bg1"/>
                </a:solidFill>
              </a:rPr>
              <a:t>způsob uplatnění výsledků</a:t>
            </a:r>
            <a:br>
              <a:rPr lang="cs-CZ" sz="3000" dirty="0">
                <a:solidFill>
                  <a:schemeClr val="bg1"/>
                </a:solidFill>
              </a:rPr>
            </a:br>
            <a:endParaRPr lang="cs-CZ" sz="3000" dirty="0">
              <a:solidFill>
                <a:schemeClr val="bg1"/>
              </a:solidFill>
            </a:endParaRPr>
          </a:p>
        </p:txBody>
      </p:sp>
      <p:graphicFrame>
        <p:nvGraphicFramePr>
          <p:cNvPr id="26" name="Zástupný obsah 2">
            <a:extLst>
              <a:ext uri="{FF2B5EF4-FFF2-40B4-BE49-F238E27FC236}">
                <a16:creationId xmlns:a16="http://schemas.microsoft.com/office/drawing/2014/main" id="{4E3FA32A-5A44-4C05-9230-869596AD59C5}"/>
              </a:ext>
            </a:extLst>
          </p:cNvPr>
          <p:cNvGraphicFramePr>
            <a:graphicFrameLocks noGrp="1"/>
          </p:cNvGraphicFramePr>
          <p:nvPr>
            <p:ph idx="1"/>
            <p:extLst>
              <p:ext uri="{D42A27DB-BD31-4B8C-83A1-F6EECF244321}">
                <p14:modId xmlns:p14="http://schemas.microsoft.com/office/powerpoint/2010/main" val="1991108076"/>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870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8A22513-307E-4203-BEFF-5BBBFAFDD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4211F11-4937-44F9-B733-211517A2D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9076" y="-431"/>
            <a:ext cx="11742924" cy="6858427"/>
          </a:xfrm>
          <a:prstGeom prst="rect">
            <a:avLst/>
          </a:prstGeom>
          <a:gradFill>
            <a:gsLst>
              <a:gs pos="2000">
                <a:schemeClr val="accent5">
                  <a:alpha val="17000"/>
                </a:schemeClr>
              </a:gs>
              <a:gs pos="100000">
                <a:schemeClr val="accent6">
                  <a:lumMod val="75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CF7BA0D-619B-4BA4-AF41-9F99DE301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9076" y="-429"/>
            <a:ext cx="11742924" cy="6400800"/>
          </a:xfrm>
          <a:prstGeom prst="rect">
            <a:avLst/>
          </a:prstGeom>
          <a:gradFill>
            <a:gsLst>
              <a:gs pos="0">
                <a:schemeClr val="accent5">
                  <a:alpha val="76000"/>
                </a:schemeClr>
              </a:gs>
              <a:gs pos="100000">
                <a:schemeClr val="accent2">
                  <a:lumMod val="20000"/>
                  <a:lumOff val="80000"/>
                  <a:alpha val="1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20A1EE3-9DEB-45B0-A9FA-080457925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2648"/>
            <a:ext cx="11742924" cy="6870648"/>
          </a:xfrm>
          <a:prstGeom prst="rect">
            <a:avLst/>
          </a:prstGeom>
          <a:gradFill>
            <a:gsLst>
              <a:gs pos="37000">
                <a:schemeClr val="accent5">
                  <a:lumMod val="60000"/>
                  <a:lumOff val="40000"/>
                  <a:alpha val="25000"/>
                </a:schemeClr>
              </a:gs>
              <a:gs pos="100000">
                <a:schemeClr val="accent2">
                  <a:alpha val="74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39513AF-ACB9-491F-AB2C-AA27171CB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8860813" cy="6857572"/>
          </a:xfrm>
          <a:prstGeom prst="rect">
            <a:avLst/>
          </a:prstGeom>
          <a:gradFill>
            <a:gsLst>
              <a:gs pos="6000">
                <a:schemeClr val="accent2">
                  <a:alpha val="88000"/>
                </a:schemeClr>
              </a:gs>
              <a:gs pos="100000">
                <a:schemeClr val="accent6">
                  <a:lumMod val="75000"/>
                  <a:alpha val="66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5F36B92-14BC-4E12-8F9A-737EFED6C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33214">
            <a:off x="5243949" y="-200984"/>
            <a:ext cx="6022658" cy="6022658"/>
          </a:xfrm>
          <a:custGeom>
            <a:avLst/>
            <a:gdLst>
              <a:gd name="connsiteX0" fmla="*/ 5757156 w 6022658"/>
              <a:gd name="connsiteY0" fmla="*/ 4243377 h 6022658"/>
              <a:gd name="connsiteX1" fmla="*/ 4298301 w 6022658"/>
              <a:gd name="connsiteY1" fmla="*/ 5730698 h 6022658"/>
              <a:gd name="connsiteX2" fmla="*/ 4183474 w 6022658"/>
              <a:gd name="connsiteY2" fmla="*/ 5786013 h 6022658"/>
              <a:gd name="connsiteX3" fmla="*/ 3011329 w 6022658"/>
              <a:gd name="connsiteY3" fmla="*/ 6022658 h 6022658"/>
              <a:gd name="connsiteX4" fmla="*/ 0 w 6022658"/>
              <a:gd name="connsiteY4" fmla="*/ 3011329 h 6022658"/>
              <a:gd name="connsiteX5" fmla="*/ 3011329 w 6022658"/>
              <a:gd name="connsiteY5" fmla="*/ 0 h 6022658"/>
              <a:gd name="connsiteX6" fmla="*/ 6022658 w 6022658"/>
              <a:gd name="connsiteY6" fmla="*/ 3011329 h 6022658"/>
              <a:gd name="connsiteX7" fmla="*/ 5786013 w 6022658"/>
              <a:gd name="connsiteY7" fmla="*/ 4183474 h 602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2658" h="6022658">
                <a:moveTo>
                  <a:pt x="5757156" y="4243377"/>
                </a:moveTo>
                <a:lnTo>
                  <a:pt x="4298301" y="5730698"/>
                </a:lnTo>
                <a:lnTo>
                  <a:pt x="4183474" y="5786013"/>
                </a:lnTo>
                <a:cubicBezTo>
                  <a:pt x="3823203" y="5938395"/>
                  <a:pt x="3427106" y="6022658"/>
                  <a:pt x="3011329" y="6022658"/>
                </a:cubicBezTo>
                <a:cubicBezTo>
                  <a:pt x="1348218" y="6022658"/>
                  <a:pt x="0" y="4674440"/>
                  <a:pt x="0" y="3011329"/>
                </a:cubicBezTo>
                <a:cubicBezTo>
                  <a:pt x="0" y="1348218"/>
                  <a:pt x="1348218" y="0"/>
                  <a:pt x="3011329" y="0"/>
                </a:cubicBezTo>
                <a:cubicBezTo>
                  <a:pt x="4674440" y="0"/>
                  <a:pt x="6022658" y="1348218"/>
                  <a:pt x="6022658" y="3011329"/>
                </a:cubicBezTo>
                <a:cubicBezTo>
                  <a:pt x="6022658" y="3427107"/>
                  <a:pt x="5938394" y="3823204"/>
                  <a:pt x="5786013" y="4183474"/>
                </a:cubicBezTo>
                <a:close/>
              </a:path>
            </a:pathLst>
          </a:custGeom>
          <a:gradFill>
            <a:gsLst>
              <a:gs pos="21000">
                <a:schemeClr val="accent2">
                  <a:alpha val="0"/>
                </a:schemeClr>
              </a:gs>
              <a:gs pos="85000">
                <a:schemeClr val="accent6">
                  <a:alpha val="1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31D7AE9D-15C2-4114-AA35-70A6729946FE}"/>
              </a:ext>
            </a:extLst>
          </p:cNvPr>
          <p:cNvSpPr>
            <a:spLocks noGrp="1"/>
          </p:cNvSpPr>
          <p:nvPr>
            <p:ph type="ctrTitle"/>
          </p:nvPr>
        </p:nvSpPr>
        <p:spPr>
          <a:xfrm>
            <a:off x="1362638" y="1122362"/>
            <a:ext cx="6951109" cy="2842863"/>
          </a:xfrm>
        </p:spPr>
        <p:txBody>
          <a:bodyPr>
            <a:normAutofit/>
          </a:bodyPr>
          <a:lstStyle/>
          <a:p>
            <a:pPr algn="r"/>
            <a:r>
              <a:rPr lang="cs-CZ" sz="4400" dirty="0">
                <a:solidFill>
                  <a:schemeClr val="bg1"/>
                </a:solidFill>
              </a:rPr>
              <a:t>Děkuji za pozornost</a:t>
            </a:r>
          </a:p>
        </p:txBody>
      </p:sp>
      <p:sp>
        <p:nvSpPr>
          <p:cNvPr id="3" name="Podnadpis 2">
            <a:extLst>
              <a:ext uri="{FF2B5EF4-FFF2-40B4-BE49-F238E27FC236}">
                <a16:creationId xmlns:a16="http://schemas.microsoft.com/office/drawing/2014/main" id="{162B46ED-0EB0-4B98-9B44-55078F48DBDE}"/>
              </a:ext>
            </a:extLst>
          </p:cNvPr>
          <p:cNvSpPr>
            <a:spLocks noGrp="1"/>
          </p:cNvSpPr>
          <p:nvPr>
            <p:ph type="subTitle" idx="1"/>
          </p:nvPr>
        </p:nvSpPr>
        <p:spPr>
          <a:xfrm>
            <a:off x="1362638" y="4410635"/>
            <a:ext cx="6883791" cy="847164"/>
          </a:xfrm>
        </p:spPr>
        <p:txBody>
          <a:bodyPr>
            <a:normAutofit/>
          </a:bodyPr>
          <a:lstStyle/>
          <a:p>
            <a:pPr algn="r"/>
            <a:r>
              <a:rPr lang="cs-CZ" sz="1400" dirty="0">
                <a:solidFill>
                  <a:schemeClr val="bg1"/>
                </a:solidFill>
              </a:rPr>
              <a:t>23. Listopad 2020</a:t>
            </a:r>
          </a:p>
          <a:p>
            <a:pPr algn="r"/>
            <a:r>
              <a:rPr lang="cs-CZ" sz="1400" dirty="0">
                <a:solidFill>
                  <a:schemeClr val="bg1"/>
                </a:solidFill>
              </a:rPr>
              <a:t>Jaroslava Janků</a:t>
            </a:r>
          </a:p>
        </p:txBody>
      </p:sp>
    </p:spTree>
    <p:extLst>
      <p:ext uri="{BB962C8B-B14F-4D97-AF65-F5344CB8AC3E}">
        <p14:creationId xmlns:p14="http://schemas.microsoft.com/office/powerpoint/2010/main" val="1643151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1FB092-1E8A-452D-A4B7-197893BBCAB0}"/>
              </a:ext>
            </a:extLst>
          </p:cNvPr>
          <p:cNvSpPr>
            <a:spLocks noGrp="1"/>
          </p:cNvSpPr>
          <p:nvPr>
            <p:ph type="title"/>
          </p:nvPr>
        </p:nvSpPr>
        <p:spPr>
          <a:xfrm>
            <a:off x="533401" y="390525"/>
            <a:ext cx="10517128" cy="514350"/>
          </a:xfrm>
        </p:spPr>
        <p:txBody>
          <a:bodyPr>
            <a:normAutofit/>
          </a:bodyPr>
          <a:lstStyle/>
          <a:p>
            <a:r>
              <a:rPr lang="cs-CZ" sz="2400" dirty="0"/>
              <a:t>Témata přednášek</a:t>
            </a:r>
            <a:endParaRPr lang="cs-CZ" dirty="0"/>
          </a:p>
        </p:txBody>
      </p:sp>
      <p:sp>
        <p:nvSpPr>
          <p:cNvPr id="3" name="Zástupný obsah 2">
            <a:extLst>
              <a:ext uri="{FF2B5EF4-FFF2-40B4-BE49-F238E27FC236}">
                <a16:creationId xmlns:a16="http://schemas.microsoft.com/office/drawing/2014/main" id="{39AD8721-5C00-45A1-A996-24483AF18A34}"/>
              </a:ext>
            </a:extLst>
          </p:cNvPr>
          <p:cNvSpPr>
            <a:spLocks noGrp="1"/>
          </p:cNvSpPr>
          <p:nvPr>
            <p:ph idx="1"/>
          </p:nvPr>
        </p:nvSpPr>
        <p:spPr>
          <a:xfrm>
            <a:off x="390525" y="1143000"/>
            <a:ext cx="11410949" cy="5210175"/>
          </a:xfrm>
        </p:spPr>
        <p:txBody>
          <a:bodyPr>
            <a:noAutofit/>
          </a:bodyPr>
          <a:lstStyle/>
          <a:p>
            <a:pPr algn="just"/>
            <a:r>
              <a:rPr lang="cs-CZ" sz="2100" b="1" dirty="0">
                <a:solidFill>
                  <a:schemeClr val="accent2">
                    <a:lumMod val="75000"/>
                  </a:schemeClr>
                </a:solidFill>
                <a:hlinkClick r:id="rId2">
                  <a:extLst>
                    <a:ext uri="{A12FA001-AC4F-418D-AE19-62706E023703}">
                      <ahyp:hlinkClr xmlns:ahyp="http://schemas.microsoft.com/office/drawing/2018/hyperlinkcolor" val="tx"/>
                    </a:ext>
                  </a:extLst>
                </a:hlinkClick>
              </a:rPr>
              <a:t>J. Kozák:</a:t>
            </a:r>
            <a:r>
              <a:rPr lang="cs-CZ" sz="2100" b="1" dirty="0">
                <a:solidFill>
                  <a:schemeClr val="accent2">
                    <a:lumMod val="75000"/>
                  </a:schemeClr>
                </a:solidFill>
              </a:rPr>
              <a:t> </a:t>
            </a:r>
            <a:r>
              <a:rPr lang="cs-CZ" sz="2100" b="1" dirty="0"/>
              <a:t>Použití indikátorů kvality půd pro posouzení jejich produkčních a ekologických funkcí</a:t>
            </a:r>
          </a:p>
          <a:p>
            <a:pPr algn="just"/>
            <a:r>
              <a:rPr lang="cs-CZ" sz="2100" dirty="0">
                <a:solidFill>
                  <a:schemeClr val="accent2">
                    <a:lumMod val="75000"/>
                  </a:schemeClr>
                </a:solidFill>
              </a:rPr>
              <a:t>Tomáš </a:t>
            </a:r>
            <a:r>
              <a:rPr lang="cs-CZ" sz="2100" dirty="0" err="1">
                <a:solidFill>
                  <a:schemeClr val="accent2">
                    <a:lumMod val="75000"/>
                  </a:schemeClr>
                </a:solidFill>
              </a:rPr>
              <a:t>Herza</a:t>
            </a:r>
            <a:r>
              <a:rPr lang="cs-CZ" sz="2100" dirty="0">
                <a:solidFill>
                  <a:schemeClr val="accent2">
                    <a:lumMod val="75000"/>
                  </a:schemeClr>
                </a:solidFill>
              </a:rPr>
              <a:t>: </a:t>
            </a:r>
            <a:r>
              <a:rPr lang="cs-CZ" sz="2100" dirty="0"/>
              <a:t>Tvorba datového modelu pro analýzu dat z půdních sond </a:t>
            </a:r>
          </a:p>
          <a:p>
            <a:pPr algn="just"/>
            <a:r>
              <a:rPr lang="cs-CZ" sz="2100" dirty="0">
                <a:solidFill>
                  <a:schemeClr val="accent2">
                    <a:lumMod val="75000"/>
                  </a:schemeClr>
                </a:solidFill>
              </a:rPr>
              <a:t>D. Toth, M. </a:t>
            </a:r>
            <a:r>
              <a:rPr lang="cs-CZ" sz="2100" dirty="0" err="1">
                <a:solidFill>
                  <a:schemeClr val="accent2">
                    <a:lumMod val="75000"/>
                  </a:schemeClr>
                </a:solidFill>
              </a:rPr>
              <a:t>Miháliková</a:t>
            </a:r>
            <a:r>
              <a:rPr lang="cs-CZ" sz="2100" dirty="0">
                <a:solidFill>
                  <a:schemeClr val="accent2">
                    <a:lumMod val="75000"/>
                  </a:schemeClr>
                </a:solidFill>
              </a:rPr>
              <a:t>, M. </a:t>
            </a:r>
            <a:r>
              <a:rPr lang="cs-CZ" sz="2100" dirty="0" err="1">
                <a:solidFill>
                  <a:schemeClr val="accent2">
                    <a:lumMod val="75000"/>
                  </a:schemeClr>
                </a:solidFill>
              </a:rPr>
              <a:t>Maitah</a:t>
            </a:r>
            <a:r>
              <a:rPr lang="cs-CZ" sz="2100" dirty="0">
                <a:solidFill>
                  <a:schemeClr val="accent2">
                    <a:lumMod val="75000"/>
                  </a:schemeClr>
                </a:solidFill>
              </a:rPr>
              <a:t>: </a:t>
            </a:r>
            <a:r>
              <a:rPr lang="cs-CZ" sz="2100" dirty="0"/>
              <a:t>Využití metody vícekriteriální analýzy variant a analytického hierarchického procesu pro posouzení kvality půdy</a:t>
            </a:r>
          </a:p>
          <a:p>
            <a:pPr algn="just"/>
            <a:r>
              <a:rPr lang="cs-CZ" sz="2100" dirty="0">
                <a:solidFill>
                  <a:schemeClr val="accent2">
                    <a:lumMod val="75000"/>
                  </a:schemeClr>
                </a:solidFill>
              </a:rPr>
              <a:t>J. </a:t>
            </a:r>
            <a:r>
              <a:rPr lang="cs-CZ" sz="2100" dirty="0" err="1">
                <a:solidFill>
                  <a:schemeClr val="accent2">
                    <a:lumMod val="75000"/>
                  </a:schemeClr>
                </a:solidFill>
              </a:rPr>
              <a:t>Vopravil</a:t>
            </a:r>
            <a:r>
              <a:rPr lang="cs-CZ" sz="2100" dirty="0">
                <a:solidFill>
                  <a:schemeClr val="accent2">
                    <a:lumMod val="75000"/>
                  </a:schemeClr>
                </a:solidFill>
              </a:rPr>
              <a:t>, T. </a:t>
            </a:r>
            <a:r>
              <a:rPr lang="cs-CZ" sz="2100" dirty="0" err="1">
                <a:solidFill>
                  <a:schemeClr val="accent2">
                    <a:lumMod val="75000"/>
                  </a:schemeClr>
                </a:solidFill>
              </a:rPr>
              <a:t>Khel</a:t>
            </a:r>
            <a:r>
              <a:rPr lang="cs-CZ" sz="2100" dirty="0">
                <a:solidFill>
                  <a:schemeClr val="accent2">
                    <a:lumMod val="75000"/>
                  </a:schemeClr>
                </a:solidFill>
              </a:rPr>
              <a:t>: </a:t>
            </a:r>
            <a:r>
              <a:rPr lang="cs-CZ" sz="2100" dirty="0"/>
              <a:t>Inovace systému BPEJ pro potřeby státní správy</a:t>
            </a:r>
          </a:p>
          <a:p>
            <a:pPr algn="just"/>
            <a:r>
              <a:rPr lang="cs-CZ" sz="2100" dirty="0">
                <a:solidFill>
                  <a:schemeClr val="accent2">
                    <a:lumMod val="75000"/>
                  </a:schemeClr>
                </a:solidFill>
              </a:rPr>
              <a:t>Karel </a:t>
            </a:r>
            <a:r>
              <a:rPr lang="cs-CZ" sz="2100" dirty="0" err="1">
                <a:solidFill>
                  <a:schemeClr val="accent2">
                    <a:lumMod val="75000"/>
                  </a:schemeClr>
                </a:solidFill>
              </a:rPr>
              <a:t>Jacko</a:t>
            </a:r>
            <a:r>
              <a:rPr lang="cs-CZ" sz="2100" dirty="0">
                <a:solidFill>
                  <a:schemeClr val="accent2">
                    <a:lumMod val="75000"/>
                  </a:schemeClr>
                </a:solidFill>
              </a:rPr>
              <a:t>: </a:t>
            </a:r>
          </a:p>
          <a:p>
            <a:pPr algn="just"/>
            <a:r>
              <a:rPr lang="cs-CZ" sz="2100" dirty="0">
                <a:solidFill>
                  <a:schemeClr val="accent2">
                    <a:lumMod val="75000"/>
                  </a:schemeClr>
                </a:solidFill>
              </a:rPr>
              <a:t>Z. </a:t>
            </a:r>
            <a:r>
              <a:rPr lang="cs-CZ" sz="2100" dirty="0" err="1">
                <a:solidFill>
                  <a:schemeClr val="accent2">
                    <a:lumMod val="75000"/>
                  </a:schemeClr>
                </a:solidFill>
              </a:rPr>
              <a:t>Gebeltová</a:t>
            </a:r>
            <a:r>
              <a:rPr lang="cs-CZ" sz="2100" dirty="0">
                <a:solidFill>
                  <a:schemeClr val="accent2">
                    <a:lumMod val="75000"/>
                  </a:schemeClr>
                </a:solidFill>
              </a:rPr>
              <a:t>, M. </a:t>
            </a:r>
            <a:r>
              <a:rPr lang="cs-CZ" sz="2100" dirty="0" err="1">
                <a:solidFill>
                  <a:schemeClr val="accent2">
                    <a:lumMod val="75000"/>
                  </a:schemeClr>
                </a:solidFill>
              </a:rPr>
              <a:t>Maitah</a:t>
            </a:r>
            <a:r>
              <a:rPr lang="cs-CZ" sz="2100" dirty="0">
                <a:solidFill>
                  <a:schemeClr val="accent2">
                    <a:lumMod val="75000"/>
                  </a:schemeClr>
                </a:solidFill>
              </a:rPr>
              <a:t>: </a:t>
            </a:r>
            <a:r>
              <a:rPr lang="cs-CZ" sz="2100" dirty="0"/>
              <a:t>Návrh aktualizace tříd ochrany půdy zemědělské půdy s ohledem na výraznější akceptaci produkčních schopnosti půd v ČR</a:t>
            </a:r>
          </a:p>
          <a:p>
            <a:pPr algn="just"/>
            <a:r>
              <a:rPr lang="cs-CZ" sz="2100" dirty="0">
                <a:solidFill>
                  <a:schemeClr val="accent2">
                    <a:lumMod val="75000"/>
                  </a:schemeClr>
                </a:solidFill>
              </a:rPr>
              <a:t>M. </a:t>
            </a:r>
            <a:r>
              <a:rPr lang="cs-CZ" sz="2100" dirty="0" err="1">
                <a:solidFill>
                  <a:schemeClr val="accent2">
                    <a:lumMod val="75000"/>
                  </a:schemeClr>
                </a:solidFill>
              </a:rPr>
              <a:t>Miháliková</a:t>
            </a:r>
            <a:r>
              <a:rPr lang="cs-CZ" sz="2100" dirty="0">
                <a:solidFill>
                  <a:schemeClr val="accent2">
                    <a:lumMod val="75000"/>
                  </a:schemeClr>
                </a:solidFill>
              </a:rPr>
              <a:t>, S. Matula, </a:t>
            </a:r>
            <a:r>
              <a:rPr lang="cs-CZ" sz="2100" dirty="0" err="1">
                <a:solidFill>
                  <a:schemeClr val="accent2">
                    <a:lumMod val="75000"/>
                  </a:schemeClr>
                </a:solidFill>
              </a:rPr>
              <a:t>Cansu</a:t>
            </a:r>
            <a:r>
              <a:rPr lang="cs-CZ" sz="2100" dirty="0">
                <a:solidFill>
                  <a:schemeClr val="accent2">
                    <a:lumMod val="75000"/>
                  </a:schemeClr>
                </a:solidFill>
              </a:rPr>
              <a:t> </a:t>
            </a:r>
            <a:r>
              <a:rPr lang="cs-CZ" sz="2100" dirty="0" err="1">
                <a:solidFill>
                  <a:schemeClr val="accent2">
                    <a:lumMod val="75000"/>
                  </a:schemeClr>
                </a:solidFill>
              </a:rPr>
              <a:t>Almaz</a:t>
            </a:r>
            <a:r>
              <a:rPr lang="cs-CZ" sz="2100" dirty="0">
                <a:solidFill>
                  <a:schemeClr val="accent2">
                    <a:lumMod val="75000"/>
                  </a:schemeClr>
                </a:solidFill>
              </a:rPr>
              <a:t>: </a:t>
            </a:r>
            <a:r>
              <a:rPr lang="cs-CZ" sz="2100" dirty="0"/>
              <a:t>Využití databáze </a:t>
            </a:r>
            <a:r>
              <a:rPr lang="cs-CZ" sz="2100" dirty="0" err="1"/>
              <a:t>NearriCZ</a:t>
            </a:r>
            <a:r>
              <a:rPr lang="cs-CZ" sz="2100" dirty="0"/>
              <a:t> k odhadu dostupné vodní kapacity v zemědělských půdách ČR</a:t>
            </a:r>
          </a:p>
        </p:txBody>
      </p:sp>
    </p:spTree>
    <p:extLst>
      <p:ext uri="{BB962C8B-B14F-4D97-AF65-F5344CB8AC3E}">
        <p14:creationId xmlns:p14="http://schemas.microsoft.com/office/powerpoint/2010/main" val="423859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4AF56157-946C-42DD-998C-C110E6BDDAEF}"/>
              </a:ext>
            </a:extLst>
          </p:cNvPr>
          <p:cNvSpPr>
            <a:spLocks noGrp="1"/>
          </p:cNvSpPr>
          <p:nvPr>
            <p:ph type="title"/>
          </p:nvPr>
        </p:nvSpPr>
        <p:spPr>
          <a:xfrm>
            <a:off x="387927" y="1028701"/>
            <a:ext cx="3248863" cy="3020785"/>
          </a:xfrm>
        </p:spPr>
        <p:txBody>
          <a:bodyPr vert="horz" lIns="0" tIns="0" rIns="0" bIns="0" rtlCol="0" anchor="b">
            <a:normAutofit/>
          </a:bodyPr>
          <a:lstStyle/>
          <a:p>
            <a:pPr algn="r"/>
            <a:r>
              <a:rPr lang="en-US" sz="3200" dirty="0" err="1">
                <a:solidFill>
                  <a:schemeClr val="bg1"/>
                </a:solidFill>
              </a:rPr>
              <a:t>Výchozí</a:t>
            </a:r>
            <a:r>
              <a:rPr lang="en-US" sz="3200" dirty="0">
                <a:solidFill>
                  <a:schemeClr val="bg1"/>
                </a:solidFill>
              </a:rPr>
              <a:t> Idea </a:t>
            </a:r>
            <a:r>
              <a:rPr lang="en-US" sz="3200" dirty="0" err="1">
                <a:solidFill>
                  <a:schemeClr val="bg1"/>
                </a:solidFill>
              </a:rPr>
              <a:t>projektu</a:t>
            </a:r>
            <a:endParaRPr lang="en-US" sz="3200" dirty="0">
              <a:solidFill>
                <a:schemeClr val="bg1"/>
              </a:solidFill>
            </a:endParaRPr>
          </a:p>
        </p:txBody>
      </p:sp>
      <p:sp>
        <p:nvSpPr>
          <p:cNvPr id="4" name="Ovál 3">
            <a:extLst>
              <a:ext uri="{FF2B5EF4-FFF2-40B4-BE49-F238E27FC236}">
                <a16:creationId xmlns:a16="http://schemas.microsoft.com/office/drawing/2014/main" id="{DDA93B56-CF76-4A13-9FD0-20C0E860E355}"/>
              </a:ext>
            </a:extLst>
          </p:cNvPr>
          <p:cNvSpPr/>
          <p:nvPr/>
        </p:nvSpPr>
        <p:spPr>
          <a:xfrm>
            <a:off x="4109377" y="787866"/>
            <a:ext cx="6823683" cy="5524955"/>
          </a:xfrm>
          <a:prstGeom prst="ellipse">
            <a:avLst/>
          </a:prstGeom>
          <a:solidFill>
            <a:schemeClr val="accent1">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ormAutofit/>
          </a:bodyPr>
          <a:lstStyle/>
          <a:p>
            <a:pPr algn="ctr" defTabSz="914400">
              <a:lnSpc>
                <a:spcPct val="120000"/>
              </a:lnSpc>
              <a:spcAft>
                <a:spcPts val="600"/>
              </a:spcAft>
            </a:pPr>
            <a:r>
              <a:rPr lang="en-US" sz="2800" b="1" dirty="0" err="1">
                <a:solidFill>
                  <a:schemeClr val="tx1"/>
                </a:solidFill>
                <a:latin typeface="Arial Black" panose="020B0A04020102020204" pitchFamily="34" charset="0"/>
              </a:rPr>
              <a:t>Současné</a:t>
            </a:r>
            <a:r>
              <a:rPr lang="en-US" sz="2800" b="1" dirty="0">
                <a:solidFill>
                  <a:schemeClr val="tx1"/>
                </a:solidFill>
                <a:latin typeface="Arial Black" panose="020B0A04020102020204" pitchFamily="34" charset="0"/>
              </a:rPr>
              <a:t> </a:t>
            </a:r>
            <a:r>
              <a:rPr lang="en-US" sz="2800" b="1" dirty="0" err="1">
                <a:solidFill>
                  <a:schemeClr val="tx1"/>
                </a:solidFill>
                <a:latin typeface="Arial Black" panose="020B0A04020102020204" pitchFamily="34" charset="0"/>
              </a:rPr>
              <a:t>hodnocení</a:t>
            </a:r>
            <a:r>
              <a:rPr lang="en-US" sz="2800" b="1" dirty="0">
                <a:solidFill>
                  <a:schemeClr val="tx1"/>
                </a:solidFill>
                <a:latin typeface="Arial Black" panose="020B0A04020102020204" pitchFamily="34" charset="0"/>
              </a:rPr>
              <a:t> </a:t>
            </a:r>
            <a:r>
              <a:rPr lang="en-US" sz="2800" b="1" dirty="0" err="1">
                <a:solidFill>
                  <a:schemeClr val="tx1"/>
                </a:solidFill>
                <a:latin typeface="Arial Black" panose="020B0A04020102020204" pitchFamily="34" charset="0"/>
              </a:rPr>
              <a:t>půdy</a:t>
            </a:r>
            <a:r>
              <a:rPr lang="en-US" sz="2800" b="1" dirty="0">
                <a:solidFill>
                  <a:schemeClr val="tx1"/>
                </a:solidFill>
                <a:latin typeface="Arial Black" panose="020B0A04020102020204" pitchFamily="34" charset="0"/>
              </a:rPr>
              <a:t> </a:t>
            </a:r>
            <a:r>
              <a:rPr lang="en-US" sz="2800" b="1" dirty="0" err="1">
                <a:solidFill>
                  <a:schemeClr val="tx1"/>
                </a:solidFill>
                <a:latin typeface="Arial Black" panose="020B0A04020102020204" pitchFamily="34" charset="0"/>
              </a:rPr>
              <a:t>neodpovídá</a:t>
            </a:r>
            <a:r>
              <a:rPr lang="en-US" sz="2800" b="1" dirty="0">
                <a:solidFill>
                  <a:schemeClr val="tx1"/>
                </a:solidFill>
                <a:latin typeface="Arial Black" panose="020B0A04020102020204" pitchFamily="34" charset="0"/>
              </a:rPr>
              <a:t> </a:t>
            </a:r>
            <a:r>
              <a:rPr lang="en-US" sz="2800" b="1" dirty="0" err="1">
                <a:solidFill>
                  <a:schemeClr val="tx1"/>
                </a:solidFill>
                <a:latin typeface="Arial Black" panose="020B0A04020102020204" pitchFamily="34" charset="0"/>
              </a:rPr>
              <a:t>naléhavým</a:t>
            </a:r>
            <a:r>
              <a:rPr lang="en-US" sz="2800" b="1" dirty="0">
                <a:solidFill>
                  <a:schemeClr val="tx1"/>
                </a:solidFill>
                <a:latin typeface="Arial Black" panose="020B0A04020102020204" pitchFamily="34" charset="0"/>
              </a:rPr>
              <a:t> </a:t>
            </a:r>
            <a:r>
              <a:rPr lang="en-US" sz="2800" b="1" dirty="0" err="1">
                <a:solidFill>
                  <a:schemeClr val="tx1"/>
                </a:solidFill>
                <a:latin typeface="Arial Black" panose="020B0A04020102020204" pitchFamily="34" charset="0"/>
              </a:rPr>
              <a:t>výzvám</a:t>
            </a:r>
            <a:r>
              <a:rPr lang="en-US" sz="2800" b="1" dirty="0">
                <a:solidFill>
                  <a:schemeClr val="tx1"/>
                </a:solidFill>
                <a:latin typeface="Arial Black" panose="020B0A04020102020204" pitchFamily="34" charset="0"/>
              </a:rPr>
              <a:t> </a:t>
            </a:r>
            <a:r>
              <a:rPr lang="en-US" sz="2800" b="1" dirty="0" err="1">
                <a:solidFill>
                  <a:schemeClr val="tx1"/>
                </a:solidFill>
                <a:latin typeface="Arial Black" panose="020B0A04020102020204" pitchFamily="34" charset="0"/>
              </a:rPr>
              <a:t>udržitelnosti</a:t>
            </a:r>
            <a:r>
              <a:rPr lang="en-US" sz="2800" b="1" dirty="0">
                <a:solidFill>
                  <a:schemeClr val="tx1"/>
                </a:solidFill>
                <a:latin typeface="Arial Black" panose="020B0A04020102020204" pitchFamily="34" charset="0"/>
              </a:rPr>
              <a:t> </a:t>
            </a:r>
            <a:r>
              <a:rPr lang="en-US" sz="2800" b="1" dirty="0" err="1">
                <a:solidFill>
                  <a:schemeClr val="tx1"/>
                </a:solidFill>
                <a:latin typeface="Arial Black" panose="020B0A04020102020204" pitchFamily="34" charset="0"/>
              </a:rPr>
              <a:t>hospodaření</a:t>
            </a:r>
            <a:r>
              <a:rPr lang="en-US" sz="2800" b="1" dirty="0">
                <a:solidFill>
                  <a:schemeClr val="tx1"/>
                </a:solidFill>
                <a:latin typeface="Arial Black" panose="020B0A04020102020204" pitchFamily="34" charset="0"/>
              </a:rPr>
              <a:t>, </a:t>
            </a:r>
            <a:r>
              <a:rPr lang="en-US" sz="2800" b="1" dirty="0" err="1">
                <a:solidFill>
                  <a:schemeClr val="tx1"/>
                </a:solidFill>
                <a:latin typeface="Arial Black" panose="020B0A04020102020204" pitchFamily="34" charset="0"/>
              </a:rPr>
              <a:t>ochrany</a:t>
            </a:r>
            <a:r>
              <a:rPr lang="en-US" sz="2800" b="1" dirty="0">
                <a:solidFill>
                  <a:schemeClr val="tx1"/>
                </a:solidFill>
                <a:latin typeface="Arial Black" panose="020B0A04020102020204" pitchFamily="34" charset="0"/>
              </a:rPr>
              <a:t> </a:t>
            </a:r>
            <a:r>
              <a:rPr lang="en-US" sz="2800" b="1" dirty="0" err="1">
                <a:solidFill>
                  <a:schemeClr val="tx1"/>
                </a:solidFill>
                <a:latin typeface="Arial Black" panose="020B0A04020102020204" pitchFamily="34" charset="0"/>
              </a:rPr>
              <a:t>půdy</a:t>
            </a:r>
            <a:r>
              <a:rPr lang="en-US" sz="2800" b="1" dirty="0">
                <a:solidFill>
                  <a:schemeClr val="tx1"/>
                </a:solidFill>
                <a:latin typeface="Arial Black" panose="020B0A04020102020204" pitchFamily="34" charset="0"/>
              </a:rPr>
              <a:t> a </a:t>
            </a:r>
            <a:r>
              <a:rPr lang="en-US" sz="2800" b="1" dirty="0" err="1">
                <a:solidFill>
                  <a:schemeClr val="tx1"/>
                </a:solidFill>
                <a:latin typeface="Arial Black" panose="020B0A04020102020204" pitchFamily="34" charset="0"/>
              </a:rPr>
              <a:t>krajiny</a:t>
            </a:r>
            <a:endParaRPr lang="en-US" sz="2800" b="1" dirty="0">
              <a:solidFill>
                <a:schemeClr val="tx1"/>
              </a:solidFill>
              <a:latin typeface="Arial Black" panose="020B0A04020102020204" pitchFamily="34" charset="0"/>
            </a:endParaRPr>
          </a:p>
        </p:txBody>
      </p:sp>
      <p:sp>
        <p:nvSpPr>
          <p:cNvPr id="6" name="Ovál 5">
            <a:extLst>
              <a:ext uri="{FF2B5EF4-FFF2-40B4-BE49-F238E27FC236}">
                <a16:creationId xmlns:a16="http://schemas.microsoft.com/office/drawing/2014/main" id="{6E71104C-20A2-46C4-A095-4BCEA0926F92}"/>
              </a:ext>
            </a:extLst>
          </p:cNvPr>
          <p:cNvSpPr/>
          <p:nvPr/>
        </p:nvSpPr>
        <p:spPr>
          <a:xfrm>
            <a:off x="8074789" y="4593583"/>
            <a:ext cx="3999951" cy="1327885"/>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cs-CZ" sz="2000" b="1" dirty="0">
                <a:latin typeface="Arial Black" panose="020B0A04020102020204" pitchFamily="34" charset="0"/>
              </a:rPr>
              <a:t>Nejsou hodnoceny mimoprodukční funkce</a:t>
            </a:r>
          </a:p>
        </p:txBody>
      </p:sp>
    </p:spTree>
    <p:extLst>
      <p:ext uri="{BB962C8B-B14F-4D97-AF65-F5344CB8AC3E}">
        <p14:creationId xmlns:p14="http://schemas.microsoft.com/office/powerpoint/2010/main" val="277755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65">
            <a:extLst>
              <a:ext uri="{FF2B5EF4-FFF2-40B4-BE49-F238E27FC236}">
                <a16:creationId xmlns:a16="http://schemas.microsoft.com/office/drawing/2014/main" id="{006B7FC8-9C5A-4B07-99F6-3FF4F0500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7">
            <a:extLst>
              <a:ext uri="{FF2B5EF4-FFF2-40B4-BE49-F238E27FC236}">
                <a16:creationId xmlns:a16="http://schemas.microsoft.com/office/drawing/2014/main" id="{20D096B9-E2A9-4907-8AA6-44183A98A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4">
                  <a:alpha val="52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9">
            <a:extLst>
              <a:ext uri="{FF2B5EF4-FFF2-40B4-BE49-F238E27FC236}">
                <a16:creationId xmlns:a16="http://schemas.microsoft.com/office/drawing/2014/main" id="{48DC8FFA-551D-4179-8098-F7020A6B3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9639" y="153692"/>
            <a:ext cx="4337877" cy="4038600"/>
          </a:xfrm>
          <a:prstGeom prst="rect">
            <a:avLst/>
          </a:prstGeom>
          <a:gradFill>
            <a:gsLst>
              <a:gs pos="8000">
                <a:schemeClr val="accent5">
                  <a:alpha val="56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F704F97-5616-4BF4-973D-20EA0D7DB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1266" y="3580665"/>
            <a:ext cx="2516071"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83D16B0-C2A0-40BB-B4B6-F629839EA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637644" y="1795692"/>
            <a:ext cx="4178958" cy="4178958"/>
          </a:xfrm>
          <a:prstGeom prst="ellipse">
            <a:avLst/>
          </a:prstGeom>
          <a:gradFill>
            <a:gsLst>
              <a:gs pos="37000">
                <a:schemeClr val="bg1">
                  <a:alpha val="0"/>
                </a:schemeClr>
              </a:gs>
              <a:gs pos="100000">
                <a:schemeClr val="accent6">
                  <a:alpha val="28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BC9D163-9398-47DC-B88B-5A0F392CF377}"/>
              </a:ext>
            </a:extLst>
          </p:cNvPr>
          <p:cNvSpPr>
            <a:spLocks noGrp="1"/>
          </p:cNvSpPr>
          <p:nvPr>
            <p:ph type="title"/>
          </p:nvPr>
        </p:nvSpPr>
        <p:spPr>
          <a:xfrm>
            <a:off x="499971" y="838537"/>
            <a:ext cx="3119718" cy="3150607"/>
          </a:xfrm>
        </p:spPr>
        <p:txBody>
          <a:bodyPr>
            <a:normAutofit/>
          </a:bodyPr>
          <a:lstStyle/>
          <a:p>
            <a:pPr algn="r"/>
            <a:r>
              <a:rPr lang="cs-CZ" sz="2500" dirty="0">
                <a:solidFill>
                  <a:schemeClr val="bg1"/>
                </a:solidFill>
              </a:rPr>
              <a:t>Současné hodnocení půdy</a:t>
            </a:r>
          </a:p>
        </p:txBody>
      </p:sp>
      <p:sp>
        <p:nvSpPr>
          <p:cNvPr id="3" name="Zástupný obsah 2">
            <a:extLst>
              <a:ext uri="{FF2B5EF4-FFF2-40B4-BE49-F238E27FC236}">
                <a16:creationId xmlns:a16="http://schemas.microsoft.com/office/drawing/2014/main" id="{9E17E590-399D-4885-88D2-01D4BC5A814C}"/>
              </a:ext>
            </a:extLst>
          </p:cNvPr>
          <p:cNvSpPr>
            <a:spLocks noGrp="1"/>
          </p:cNvSpPr>
          <p:nvPr>
            <p:ph idx="1"/>
          </p:nvPr>
        </p:nvSpPr>
        <p:spPr>
          <a:xfrm>
            <a:off x="4638040" y="692473"/>
            <a:ext cx="3133491" cy="5556861"/>
          </a:xfrm>
        </p:spPr>
        <p:txBody>
          <a:bodyPr anchor="ctr">
            <a:normAutofit/>
          </a:bodyPr>
          <a:lstStyle/>
          <a:p>
            <a:endParaRPr lang="cs-CZ" sz="1600" dirty="0"/>
          </a:p>
          <a:p>
            <a:r>
              <a:rPr lang="cs-CZ" dirty="0"/>
              <a:t>Tržní hodnota</a:t>
            </a:r>
          </a:p>
          <a:p>
            <a:pPr lvl="1"/>
            <a:r>
              <a:rPr lang="cs-CZ" dirty="0"/>
              <a:t>EU standardy</a:t>
            </a:r>
          </a:p>
          <a:p>
            <a:endParaRPr lang="cs-CZ" dirty="0"/>
          </a:p>
          <a:p>
            <a:r>
              <a:rPr lang="cs-CZ" dirty="0"/>
              <a:t>Cena zjištěná (úřední)</a:t>
            </a:r>
          </a:p>
          <a:p>
            <a:r>
              <a:rPr lang="cs-CZ" dirty="0"/>
              <a:t>Zákon č. 151/1997 Sb., o oceňování</a:t>
            </a:r>
          </a:p>
          <a:p>
            <a:r>
              <a:rPr lang="cs-CZ" dirty="0"/>
              <a:t>V č. 441/2013 Sb.</a:t>
            </a:r>
          </a:p>
          <a:p>
            <a:r>
              <a:rPr lang="cs-CZ" dirty="0"/>
              <a:t>ekonomické ocenění HRRE jednotlivých BPEJ v Kč/ha </a:t>
            </a:r>
          </a:p>
        </p:txBody>
      </p:sp>
      <p:pic>
        <p:nvPicPr>
          <p:cNvPr id="32" name="Picture 3">
            <a:extLst>
              <a:ext uri="{FF2B5EF4-FFF2-40B4-BE49-F238E27FC236}">
                <a16:creationId xmlns:a16="http://schemas.microsoft.com/office/drawing/2014/main" id="{0C6AB5AD-6779-43C3-8FDD-2A6BBA3D3526}"/>
              </a:ext>
            </a:extLst>
          </p:cNvPr>
          <p:cNvPicPr>
            <a:picLocks noChangeAspect="1"/>
          </p:cNvPicPr>
          <p:nvPr/>
        </p:nvPicPr>
        <p:blipFill rotWithShape="1">
          <a:blip r:embed="rId2">
            <a:extLst>
              <a:ext uri="{28A0092B-C50C-407E-A947-70E740481C1C}">
                <a14:useLocalDpi xmlns:a14="http://schemas.microsoft.com/office/drawing/2010/main" val="0"/>
              </a:ext>
            </a:extLst>
          </a:blip>
          <a:srcRect l="29473" r="42705" b="1"/>
          <a:stretch/>
        </p:blipFill>
        <p:spPr bwMode="auto">
          <a:xfrm>
            <a:off x="8317128" y="653204"/>
            <a:ext cx="3223436" cy="25778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a:extLst>
              <a:ext uri="{FF2B5EF4-FFF2-40B4-BE49-F238E27FC236}">
                <a16:creationId xmlns:a16="http://schemas.microsoft.com/office/drawing/2014/main" id="{C7533EC6-FFA2-4757-B605-B1FAECFE66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91" r="22426" b="4"/>
          <a:stretch/>
        </p:blipFill>
        <p:spPr bwMode="auto">
          <a:xfrm>
            <a:off x="8317128" y="3559869"/>
            <a:ext cx="3223436" cy="262834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15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8CEB6E47-BCF3-41B8-996E-D962FB86372A}"/>
              </a:ext>
            </a:extLst>
          </p:cNvPr>
          <p:cNvSpPr>
            <a:spLocks noGrp="1"/>
          </p:cNvSpPr>
          <p:nvPr>
            <p:ph type="title"/>
          </p:nvPr>
        </p:nvSpPr>
        <p:spPr>
          <a:xfrm>
            <a:off x="387927" y="1028701"/>
            <a:ext cx="3248863" cy="3020785"/>
          </a:xfrm>
        </p:spPr>
        <p:txBody>
          <a:bodyPr>
            <a:normAutofit/>
          </a:bodyPr>
          <a:lstStyle/>
          <a:p>
            <a:pPr algn="r"/>
            <a:r>
              <a:rPr lang="cs-CZ" sz="2500" dirty="0">
                <a:solidFill>
                  <a:schemeClr val="bg1"/>
                </a:solidFill>
                <a:latin typeface="Arial Black" panose="020B0A04020102020204" pitchFamily="34" charset="0"/>
              </a:rPr>
              <a:t>Způsoby hodnocení přírodních zdrojů</a:t>
            </a:r>
          </a:p>
        </p:txBody>
      </p:sp>
      <p:sp>
        <p:nvSpPr>
          <p:cNvPr id="3" name="Zástupný obsah 2">
            <a:extLst>
              <a:ext uri="{FF2B5EF4-FFF2-40B4-BE49-F238E27FC236}">
                <a16:creationId xmlns:a16="http://schemas.microsoft.com/office/drawing/2014/main" id="{5314DB31-2261-4035-A7F2-F17C2B80CBEC}"/>
              </a:ext>
            </a:extLst>
          </p:cNvPr>
          <p:cNvSpPr>
            <a:spLocks noGrp="1"/>
          </p:cNvSpPr>
          <p:nvPr>
            <p:ph idx="1"/>
          </p:nvPr>
        </p:nvSpPr>
        <p:spPr>
          <a:xfrm>
            <a:off x="4162426" y="476250"/>
            <a:ext cx="7641648" cy="5836572"/>
          </a:xfrm>
        </p:spPr>
        <p:txBody>
          <a:bodyPr>
            <a:normAutofit lnSpcReduction="10000"/>
          </a:bodyPr>
          <a:lstStyle/>
          <a:p>
            <a:pPr algn="just">
              <a:lnSpc>
                <a:spcPct val="110000"/>
              </a:lnSpc>
            </a:pPr>
            <a:r>
              <a:rPr lang="cs-CZ" sz="1900" dirty="0">
                <a:solidFill>
                  <a:schemeClr val="accent4"/>
                </a:solidFill>
              </a:rPr>
              <a:t>Požadavky na ocenění ekologických užitků přírody, její životodárné a estetické funkce </a:t>
            </a:r>
          </a:p>
          <a:p>
            <a:pPr algn="just">
              <a:lnSpc>
                <a:spcPct val="110000"/>
              </a:lnSpc>
            </a:pPr>
            <a:r>
              <a:rPr lang="cs-CZ" sz="1900" dirty="0"/>
              <a:t>„Služba přírody“ má charakter "bezplatného statku", protože zde neexistuje trh (př. čisté ovzduší nelze přímo prodávat či kupovat, ale jsou zavedeny ekologické standardy, např. emisní limity, potom přestává být "bezplatným" statkem)</a:t>
            </a:r>
          </a:p>
          <a:p>
            <a:pPr algn="just">
              <a:lnSpc>
                <a:spcPct val="110000"/>
              </a:lnSpc>
            </a:pPr>
            <a:r>
              <a:rPr lang="cs-CZ" sz="1900" dirty="0"/>
              <a:t>Vzhledem k bezplatnosti existuje nebezpečí, že budou nadměrně využívány či zneužívány</a:t>
            </a:r>
          </a:p>
          <a:p>
            <a:pPr algn="just">
              <a:lnSpc>
                <a:spcPct val="110000"/>
              </a:lnSpc>
            </a:pPr>
            <a:r>
              <a:rPr lang="cs-CZ" sz="1900" dirty="0"/>
              <a:t>Ocenit je se stává nutným korektivem v tržních podmínkách</a:t>
            </a:r>
          </a:p>
          <a:p>
            <a:pPr algn="just">
              <a:lnSpc>
                <a:spcPct val="110000"/>
              </a:lnSpc>
            </a:pPr>
            <a:r>
              <a:rPr lang="cs-CZ" sz="1900" dirty="0"/>
              <a:t>Oceňování podporuje konzistenci při rozhodování</a:t>
            </a:r>
          </a:p>
          <a:p>
            <a:pPr algn="just">
              <a:lnSpc>
                <a:spcPct val="110000"/>
              </a:lnSpc>
            </a:pPr>
            <a:r>
              <a:rPr lang="cs-CZ" sz="1900" dirty="0"/>
              <a:t>Oceňování jako politický nástroj pro dokázání skutečnosti, že mimoprodukční funkce jsou důležité - peněžní ocenění</a:t>
            </a:r>
          </a:p>
          <a:p>
            <a:pPr algn="just">
              <a:lnSpc>
                <a:spcPct val="110000"/>
              </a:lnSpc>
            </a:pPr>
            <a:r>
              <a:rPr lang="cs-CZ" sz="1900" dirty="0"/>
              <a:t>Oceňování vyjadřuje preference jednotlivců a společnosti</a:t>
            </a:r>
          </a:p>
          <a:p>
            <a:pPr lvl="1">
              <a:lnSpc>
                <a:spcPct val="110000"/>
              </a:lnSpc>
            </a:pPr>
            <a:endParaRPr lang="cs-CZ" sz="1500" dirty="0">
              <a:latin typeface="Arial Black" panose="020B0A04020102020204" pitchFamily="34" charset="0"/>
            </a:endParaRPr>
          </a:p>
        </p:txBody>
      </p:sp>
    </p:spTree>
    <p:extLst>
      <p:ext uri="{BB962C8B-B14F-4D97-AF65-F5344CB8AC3E}">
        <p14:creationId xmlns:p14="http://schemas.microsoft.com/office/powerpoint/2010/main" val="154328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8781C86A-FCEB-473D-B1C5-E6699613B54E}"/>
              </a:ext>
            </a:extLst>
          </p:cNvPr>
          <p:cNvSpPr>
            <a:spLocks noGrp="1"/>
          </p:cNvSpPr>
          <p:nvPr>
            <p:ph type="title"/>
          </p:nvPr>
        </p:nvSpPr>
        <p:spPr>
          <a:xfrm>
            <a:off x="209550" y="1028701"/>
            <a:ext cx="3686175" cy="4657065"/>
          </a:xfrm>
        </p:spPr>
        <p:txBody>
          <a:bodyPr>
            <a:normAutofit/>
          </a:bodyPr>
          <a:lstStyle/>
          <a:p>
            <a:pPr algn="r">
              <a:lnSpc>
                <a:spcPct val="90000"/>
              </a:lnSpc>
            </a:pPr>
            <a:r>
              <a:rPr lang="cs-CZ" sz="2400" dirty="0">
                <a:solidFill>
                  <a:schemeClr val="bg1"/>
                </a:solidFill>
              </a:rPr>
              <a:t>Hodnocení půdy, přírodního zdroje</a:t>
            </a:r>
            <a:br>
              <a:rPr lang="cs-CZ" sz="2400" dirty="0">
                <a:solidFill>
                  <a:schemeClr val="bg1"/>
                </a:solidFill>
              </a:rPr>
            </a:br>
            <a:br>
              <a:rPr lang="cs-CZ" sz="2400" dirty="0">
                <a:solidFill>
                  <a:schemeClr val="bg1"/>
                </a:solidFill>
              </a:rPr>
            </a:br>
            <a:r>
              <a:rPr lang="cs-CZ" sz="2400" dirty="0">
                <a:solidFill>
                  <a:schemeClr val="bg1"/>
                </a:solidFill>
                <a:highlight>
                  <a:srgbClr val="FF00FF"/>
                </a:highlight>
              </a:rPr>
              <a:t>Nutnost ocenit </a:t>
            </a:r>
            <a:r>
              <a:rPr lang="cs-CZ" sz="2000" dirty="0">
                <a:solidFill>
                  <a:schemeClr val="bg1"/>
                </a:solidFill>
                <a:highlight>
                  <a:srgbClr val="FF00FF"/>
                </a:highlight>
              </a:rPr>
              <a:t>mimoprodukční</a:t>
            </a:r>
            <a:r>
              <a:rPr lang="cs-CZ" sz="2400" dirty="0">
                <a:solidFill>
                  <a:schemeClr val="bg1"/>
                </a:solidFill>
                <a:highlight>
                  <a:srgbClr val="FF00FF"/>
                </a:highlight>
              </a:rPr>
              <a:t> funkce</a:t>
            </a:r>
            <a:br>
              <a:rPr lang="cs-CZ" sz="2400" dirty="0">
                <a:solidFill>
                  <a:schemeClr val="bg1"/>
                </a:solidFill>
                <a:highlight>
                  <a:srgbClr val="FF00FF"/>
                </a:highlight>
              </a:rPr>
            </a:br>
            <a:endParaRPr lang="cs-CZ" sz="2400" dirty="0">
              <a:solidFill>
                <a:schemeClr val="bg1"/>
              </a:solidFill>
            </a:endParaRPr>
          </a:p>
        </p:txBody>
      </p:sp>
      <p:sp>
        <p:nvSpPr>
          <p:cNvPr id="3" name="Zástupný obsah 2">
            <a:extLst>
              <a:ext uri="{FF2B5EF4-FFF2-40B4-BE49-F238E27FC236}">
                <a16:creationId xmlns:a16="http://schemas.microsoft.com/office/drawing/2014/main" id="{2DC62D96-F38A-4C51-A3F8-7B0592069CFF}"/>
              </a:ext>
            </a:extLst>
          </p:cNvPr>
          <p:cNvSpPr>
            <a:spLocks noGrp="1"/>
          </p:cNvSpPr>
          <p:nvPr>
            <p:ph idx="1"/>
          </p:nvPr>
        </p:nvSpPr>
        <p:spPr>
          <a:xfrm>
            <a:off x="4238625" y="333375"/>
            <a:ext cx="7446444" cy="6296025"/>
          </a:xfrm>
        </p:spPr>
        <p:txBody>
          <a:bodyPr>
            <a:normAutofit lnSpcReduction="10000"/>
          </a:bodyPr>
          <a:lstStyle/>
          <a:p>
            <a:pPr marL="0" indent="0" algn="ctr">
              <a:lnSpc>
                <a:spcPct val="110000"/>
              </a:lnSpc>
              <a:buNone/>
            </a:pPr>
            <a:br>
              <a:rPr lang="cs-CZ" sz="1300" dirty="0"/>
            </a:br>
            <a:r>
              <a:rPr lang="cs-CZ" dirty="0">
                <a:solidFill>
                  <a:schemeClr val="accent4"/>
                </a:solidFill>
              </a:rPr>
              <a:t>1. Funkce přírodní, v ekosystémech:</a:t>
            </a:r>
          </a:p>
          <a:p>
            <a:pPr marL="0" indent="0" algn="ctr">
              <a:lnSpc>
                <a:spcPct val="110000"/>
              </a:lnSpc>
              <a:buNone/>
            </a:pPr>
            <a:r>
              <a:rPr lang="cs-CZ" dirty="0"/>
              <a:t>– životní prostor a základ života pro organismy </a:t>
            </a:r>
            <a:br>
              <a:rPr lang="cs-CZ" dirty="0"/>
            </a:br>
            <a:r>
              <a:rPr lang="cs-CZ" dirty="0"/>
              <a:t>– produkce biomasy (prostorem pro organismy (i produkční funkce)</a:t>
            </a:r>
            <a:br>
              <a:rPr lang="cs-CZ" dirty="0"/>
            </a:br>
            <a:r>
              <a:rPr lang="cs-CZ" dirty="0"/>
              <a:t>– součástí a prostředím látkového koloběhu v přírodě</a:t>
            </a:r>
          </a:p>
          <a:p>
            <a:pPr marL="0" indent="0" algn="ctr">
              <a:lnSpc>
                <a:spcPct val="110000"/>
              </a:lnSpc>
              <a:buNone/>
            </a:pPr>
            <a:r>
              <a:rPr lang="cs-CZ" dirty="0"/>
              <a:t>– prostředím pro výměnu tepelné energie mezi zemí a ovzduším;</a:t>
            </a:r>
            <a:br>
              <a:rPr lang="cs-CZ" dirty="0"/>
            </a:br>
            <a:r>
              <a:rPr lang="cs-CZ" dirty="0"/>
              <a:t>– </a:t>
            </a:r>
            <a:r>
              <a:rPr lang="cs-CZ" dirty="0">
                <a:highlight>
                  <a:srgbClr val="C0C0C0"/>
                </a:highlight>
              </a:rPr>
              <a:t>prostředím pro infiltraci, akumulaci a retenci vody, </a:t>
            </a:r>
            <a:r>
              <a:rPr lang="cs-CZ" dirty="0"/>
              <a:t>pro transportní procesy (infiltrace, dotace podzemních vod), transformační procesy (rozklad látek a syntéza jiných) a </a:t>
            </a:r>
            <a:r>
              <a:rPr lang="cs-CZ" dirty="0" err="1"/>
              <a:t>pufrovací</a:t>
            </a:r>
            <a:r>
              <a:rPr lang="cs-CZ" dirty="0"/>
              <a:t> a neutralizační procesy (odolnost vůči degradaci, acidifikaci, znečištění)</a:t>
            </a:r>
          </a:p>
          <a:p>
            <a:pPr marL="0" indent="0" algn="ctr">
              <a:lnSpc>
                <a:spcPct val="110000"/>
              </a:lnSpc>
              <a:buNone/>
            </a:pPr>
            <a:r>
              <a:rPr lang="cs-CZ" sz="1400" dirty="0">
                <a:solidFill>
                  <a:schemeClr val="accent4"/>
                </a:solidFill>
              </a:rPr>
              <a:t>3. Funkce kulturní: </a:t>
            </a:r>
            <a:r>
              <a:rPr lang="cs-CZ" sz="1400" dirty="0"/>
              <a:t>archiv dějin přírody a historie lidstva, v půdě jsou zachovány a konzervovány změny klimatu, vegetace, paleontologické a archeologické nálezy</a:t>
            </a:r>
          </a:p>
          <a:p>
            <a:pPr marL="0" indent="0" algn="ctr">
              <a:lnSpc>
                <a:spcPct val="110000"/>
              </a:lnSpc>
              <a:buNone/>
            </a:pPr>
            <a:r>
              <a:rPr lang="cs-CZ" sz="1200" dirty="0">
                <a:solidFill>
                  <a:schemeClr val="accent4"/>
                </a:solidFill>
              </a:rPr>
              <a:t>2. Funkce užitkové: </a:t>
            </a:r>
            <a:r>
              <a:rPr lang="cs-CZ" sz="1200" dirty="0"/>
              <a:t>(z hlediska člověka): výrobní prostředek, stanoviště plodin, má produkční funkci, plocha hospodářské a stavební využití, pro bydlení, infrastrukturu, rekreaci; zdroj neobnovitelných surovin (štěrků, písku, hlín, rašeliny)</a:t>
            </a:r>
          </a:p>
        </p:txBody>
      </p:sp>
    </p:spTree>
    <p:extLst>
      <p:ext uri="{BB962C8B-B14F-4D97-AF65-F5344CB8AC3E}">
        <p14:creationId xmlns:p14="http://schemas.microsoft.com/office/powerpoint/2010/main" val="1131291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46C3AAEE-14F4-4903-8D3F-AC6CB3FA6C6E}"/>
              </a:ext>
            </a:extLst>
          </p:cNvPr>
          <p:cNvSpPr>
            <a:spLocks noGrp="1"/>
          </p:cNvSpPr>
          <p:nvPr>
            <p:ph type="title"/>
          </p:nvPr>
        </p:nvSpPr>
        <p:spPr>
          <a:xfrm>
            <a:off x="387927" y="1028701"/>
            <a:ext cx="3498273" cy="3914774"/>
          </a:xfrm>
        </p:spPr>
        <p:txBody>
          <a:bodyPr>
            <a:normAutofit/>
          </a:bodyPr>
          <a:lstStyle/>
          <a:p>
            <a:pPr algn="r"/>
            <a:r>
              <a:rPr lang="cs-CZ" sz="3200" dirty="0">
                <a:solidFill>
                  <a:schemeClr val="bg1"/>
                </a:solidFill>
              </a:rPr>
              <a:t>Současný stav poznání</a:t>
            </a:r>
            <a:br>
              <a:rPr lang="cs-CZ" sz="3200" dirty="0">
                <a:solidFill>
                  <a:schemeClr val="bg1"/>
                </a:solidFill>
              </a:rPr>
            </a:br>
            <a:r>
              <a:rPr lang="cs-CZ" sz="3200" dirty="0">
                <a:solidFill>
                  <a:schemeClr val="bg1"/>
                </a:solidFill>
              </a:rPr>
              <a:t> a předchozí řešení</a:t>
            </a:r>
          </a:p>
        </p:txBody>
      </p:sp>
      <p:sp>
        <p:nvSpPr>
          <p:cNvPr id="3" name="Zástupný obsah 2">
            <a:extLst>
              <a:ext uri="{FF2B5EF4-FFF2-40B4-BE49-F238E27FC236}">
                <a16:creationId xmlns:a16="http://schemas.microsoft.com/office/drawing/2014/main" id="{AC3436CD-8990-4E74-B378-78403DE61C72}"/>
              </a:ext>
            </a:extLst>
          </p:cNvPr>
          <p:cNvSpPr>
            <a:spLocks noGrp="1"/>
          </p:cNvSpPr>
          <p:nvPr>
            <p:ph idx="1"/>
          </p:nvPr>
        </p:nvSpPr>
        <p:spPr>
          <a:xfrm>
            <a:off x="4191000" y="228601"/>
            <a:ext cx="7772400" cy="6353174"/>
          </a:xfrm>
        </p:spPr>
        <p:txBody>
          <a:bodyPr>
            <a:noAutofit/>
          </a:bodyPr>
          <a:lstStyle/>
          <a:p>
            <a:pPr algn="just">
              <a:lnSpc>
                <a:spcPct val="110000"/>
              </a:lnSpc>
            </a:pPr>
            <a:r>
              <a:rPr lang="cs-CZ" sz="1800" dirty="0"/>
              <a:t>Environmentální ekonomika se doposud věnovala v rámci znečištění životního prostředí zejména hodnocení ovzduší a vody</a:t>
            </a:r>
          </a:p>
          <a:p>
            <a:pPr algn="just">
              <a:lnSpc>
                <a:spcPct val="110000"/>
              </a:lnSpc>
            </a:pPr>
            <a:r>
              <a:rPr lang="cs-CZ" sz="1800" dirty="0"/>
              <a:t>Půda v tomto ohledu nebyla předmětem zájmu na národní ani mezinárodní úrovni</a:t>
            </a:r>
          </a:p>
          <a:p>
            <a:pPr algn="just">
              <a:lnSpc>
                <a:spcPct val="110000"/>
              </a:lnSpc>
            </a:pPr>
            <a:r>
              <a:rPr lang="cs-CZ" sz="1800" dirty="0"/>
              <a:t>Hodnocení půdy vždy sledovalo zejména funkce produkční, nikoli mimoprodukční</a:t>
            </a:r>
          </a:p>
          <a:p>
            <a:pPr algn="just">
              <a:lnSpc>
                <a:spcPct val="110000"/>
              </a:lnSpc>
            </a:pPr>
            <a:r>
              <a:rPr lang="cs-CZ" sz="1800" dirty="0"/>
              <a:t>Význam mimoprodukčních funkcí půdy nabývá v současnosti na významu - zvyšující se četnost výskytu extrémních hydrologických jevů, nehospodárné nakládání s půdou a vodou v krajině</a:t>
            </a:r>
          </a:p>
          <a:p>
            <a:pPr algn="just">
              <a:lnSpc>
                <a:spcPct val="110000"/>
              </a:lnSpc>
            </a:pPr>
            <a:r>
              <a:rPr lang="cs-CZ" sz="1800" dirty="0"/>
              <a:t>Projekt navrhuje </a:t>
            </a:r>
            <a:r>
              <a:rPr lang="cs-CZ" sz="1800" dirty="0">
                <a:solidFill>
                  <a:schemeClr val="accent4"/>
                </a:solidFill>
              </a:rPr>
              <a:t>systém ocenění půdy na základě odhadu její environmentální hodnoty</a:t>
            </a:r>
          </a:p>
          <a:p>
            <a:pPr algn="just">
              <a:lnSpc>
                <a:spcPct val="110000"/>
              </a:lnSpc>
            </a:pPr>
            <a:r>
              <a:rPr lang="cs-CZ" sz="1800" dirty="0"/>
              <a:t>Ocenění vychází z teorie environmentální ekonomiky, která se začala rozvíjet jako reakce na zhoršující se ŽP, na neregulované čerpání přírodních zdrojů, které vycházelo z principů snadné dosažitelnosti (obecně environmentální statky představují bezplatný, tím se jeví jako bezcenný, zdroj)</a:t>
            </a:r>
          </a:p>
        </p:txBody>
      </p:sp>
    </p:spTree>
    <p:extLst>
      <p:ext uri="{BB962C8B-B14F-4D97-AF65-F5344CB8AC3E}">
        <p14:creationId xmlns:p14="http://schemas.microsoft.com/office/powerpoint/2010/main" val="1006899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F7C0B9BD-9923-4564-94A1-C77A4C5974F1}"/>
              </a:ext>
            </a:extLst>
          </p:cNvPr>
          <p:cNvSpPr>
            <a:spLocks noGrp="1"/>
          </p:cNvSpPr>
          <p:nvPr>
            <p:ph type="title"/>
          </p:nvPr>
        </p:nvSpPr>
        <p:spPr>
          <a:xfrm>
            <a:off x="387927" y="1028701"/>
            <a:ext cx="3248863" cy="3020785"/>
          </a:xfrm>
        </p:spPr>
        <p:txBody>
          <a:bodyPr>
            <a:normAutofit/>
          </a:bodyPr>
          <a:lstStyle/>
          <a:p>
            <a:pPr algn="r"/>
            <a:r>
              <a:rPr lang="cs-CZ" sz="3000">
                <a:solidFill>
                  <a:schemeClr val="bg1"/>
                </a:solidFill>
              </a:rPr>
              <a:t>Současný stav</a:t>
            </a:r>
          </a:p>
        </p:txBody>
      </p:sp>
      <p:sp>
        <p:nvSpPr>
          <p:cNvPr id="3" name="Zástupný obsah 2">
            <a:extLst>
              <a:ext uri="{FF2B5EF4-FFF2-40B4-BE49-F238E27FC236}">
                <a16:creationId xmlns:a16="http://schemas.microsoft.com/office/drawing/2014/main" id="{10BFA8F2-ABCE-455E-891A-4E3A6BFBFCF2}"/>
              </a:ext>
            </a:extLst>
          </p:cNvPr>
          <p:cNvSpPr>
            <a:spLocks noGrp="1"/>
          </p:cNvSpPr>
          <p:nvPr>
            <p:ph idx="1"/>
          </p:nvPr>
        </p:nvSpPr>
        <p:spPr>
          <a:xfrm>
            <a:off x="4777409" y="495300"/>
            <a:ext cx="6580402" cy="5657850"/>
          </a:xfrm>
        </p:spPr>
        <p:txBody>
          <a:bodyPr>
            <a:noAutofit/>
          </a:bodyPr>
          <a:lstStyle/>
          <a:p>
            <a:r>
              <a:rPr lang="cs-CZ" dirty="0"/>
              <a:t>Devastace půdy či její zábory vedou ke ztrátám dosud ve vztahu k půdě peněžně nevyjádřených</a:t>
            </a:r>
          </a:p>
          <a:p>
            <a:r>
              <a:rPr lang="cs-CZ" dirty="0"/>
              <a:t>Devastace či zábory půdy omezí retenční schopnost - to se projeví jinde v krajině či společnosti; např. následky povodní či sucha</a:t>
            </a:r>
          </a:p>
          <a:p>
            <a:r>
              <a:rPr lang="cs-CZ" dirty="0"/>
              <a:t>Hodnocení půd na základě odhadu environmentální hodnoty půdy nebylo dosud komplexně zpracováno a bude provedeno pro celou ČR</a:t>
            </a:r>
          </a:p>
          <a:p>
            <a:r>
              <a:rPr lang="cs-CZ" dirty="0"/>
              <a:t>V zahraničí znalost hodnoty půdy je standardní součástí při rozhodování státní správy a samospráv</a:t>
            </a:r>
          </a:p>
        </p:txBody>
      </p:sp>
    </p:spTree>
    <p:extLst>
      <p:ext uri="{BB962C8B-B14F-4D97-AF65-F5344CB8AC3E}">
        <p14:creationId xmlns:p14="http://schemas.microsoft.com/office/powerpoint/2010/main" val="959006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117540F-9EAC-44E3-846D-767D031ACC1B}"/>
              </a:ext>
            </a:extLst>
          </p:cNvPr>
          <p:cNvSpPr>
            <a:spLocks noGrp="1"/>
          </p:cNvSpPr>
          <p:nvPr>
            <p:ph type="title"/>
          </p:nvPr>
        </p:nvSpPr>
        <p:spPr>
          <a:xfrm>
            <a:off x="457200" y="868280"/>
            <a:ext cx="3390645" cy="3363597"/>
          </a:xfrm>
        </p:spPr>
        <p:txBody>
          <a:bodyPr>
            <a:normAutofit/>
          </a:bodyPr>
          <a:lstStyle/>
          <a:p>
            <a:pPr algn="r"/>
            <a:r>
              <a:rPr lang="cs-CZ" sz="3200" dirty="0">
                <a:solidFill>
                  <a:schemeClr val="bg1"/>
                </a:solidFill>
              </a:rPr>
              <a:t>Cíl projektu</a:t>
            </a:r>
          </a:p>
        </p:txBody>
      </p:sp>
      <p:graphicFrame>
        <p:nvGraphicFramePr>
          <p:cNvPr id="26" name="Zástupný obsah 2">
            <a:extLst>
              <a:ext uri="{FF2B5EF4-FFF2-40B4-BE49-F238E27FC236}">
                <a16:creationId xmlns:a16="http://schemas.microsoft.com/office/drawing/2014/main" id="{6D5C6BA3-FCBE-4A1C-A0E3-155DCA3E6C2F}"/>
              </a:ext>
            </a:extLst>
          </p:cNvPr>
          <p:cNvGraphicFramePr>
            <a:graphicFrameLocks noGrp="1"/>
          </p:cNvGraphicFramePr>
          <p:nvPr>
            <p:ph idx="1"/>
            <p:extLst>
              <p:ext uri="{D42A27DB-BD31-4B8C-83A1-F6EECF244321}">
                <p14:modId xmlns:p14="http://schemas.microsoft.com/office/powerpoint/2010/main" val="108649895"/>
              </p:ext>
            </p:extLst>
          </p:nvPr>
        </p:nvGraphicFramePr>
        <p:xfrm>
          <a:off x="4494654" y="142875"/>
          <a:ext cx="7240146" cy="625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8029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8B6331B0-33F7-436D-922F-3D43BDFB4614}"/>
              </a:ext>
            </a:extLst>
          </p:cNvPr>
          <p:cNvSpPr>
            <a:spLocks noGrp="1"/>
          </p:cNvSpPr>
          <p:nvPr>
            <p:ph type="title"/>
          </p:nvPr>
        </p:nvSpPr>
        <p:spPr>
          <a:xfrm>
            <a:off x="387927" y="1028701"/>
            <a:ext cx="3248863" cy="3020785"/>
          </a:xfrm>
        </p:spPr>
        <p:txBody>
          <a:bodyPr>
            <a:normAutofit/>
          </a:bodyPr>
          <a:lstStyle/>
          <a:p>
            <a:pPr algn="r"/>
            <a:r>
              <a:rPr lang="cs-CZ" sz="2500" dirty="0">
                <a:solidFill>
                  <a:schemeClr val="bg1"/>
                </a:solidFill>
              </a:rPr>
              <a:t>Řešitelský tým</a:t>
            </a:r>
            <a:br>
              <a:rPr lang="cs-CZ" sz="2500" dirty="0">
                <a:solidFill>
                  <a:schemeClr val="bg1"/>
                </a:solidFill>
              </a:rPr>
            </a:br>
            <a:r>
              <a:rPr lang="cs-CZ" sz="2500" dirty="0">
                <a:solidFill>
                  <a:schemeClr val="bg1"/>
                </a:solidFill>
              </a:rPr>
              <a:t> a vstupní informace</a:t>
            </a:r>
          </a:p>
        </p:txBody>
      </p:sp>
      <p:sp>
        <p:nvSpPr>
          <p:cNvPr id="3" name="Zástupný obsah 2">
            <a:extLst>
              <a:ext uri="{FF2B5EF4-FFF2-40B4-BE49-F238E27FC236}">
                <a16:creationId xmlns:a16="http://schemas.microsoft.com/office/drawing/2014/main" id="{4B6DB3F7-0A1C-4D42-9786-E89513756E4C}"/>
              </a:ext>
            </a:extLst>
          </p:cNvPr>
          <p:cNvSpPr>
            <a:spLocks noGrp="1"/>
          </p:cNvSpPr>
          <p:nvPr>
            <p:ph idx="1"/>
          </p:nvPr>
        </p:nvSpPr>
        <p:spPr>
          <a:xfrm>
            <a:off x="4210050" y="219076"/>
            <a:ext cx="7446143" cy="6353174"/>
          </a:xfrm>
        </p:spPr>
        <p:txBody>
          <a:bodyPr>
            <a:noAutofit/>
          </a:bodyPr>
          <a:lstStyle/>
          <a:p>
            <a:pPr>
              <a:lnSpc>
                <a:spcPct val="110000"/>
              </a:lnSpc>
            </a:pPr>
            <a:r>
              <a:rPr lang="cs-CZ" sz="1800" dirty="0">
                <a:highlight>
                  <a:srgbClr val="FF00FF"/>
                </a:highlight>
              </a:rPr>
              <a:t>Katedra pedologie a ochrany půdy </a:t>
            </a:r>
            <a:r>
              <a:rPr lang="cs-CZ" sz="1800" dirty="0"/>
              <a:t>- databáze pedologických dat,  digitalizované mapy v měřítku 1: 1 000 000, 1:500 000 a 1:250 000, mapy KPP a BPEJ</a:t>
            </a:r>
          </a:p>
          <a:p>
            <a:pPr>
              <a:lnSpc>
                <a:spcPct val="110000"/>
              </a:lnSpc>
            </a:pPr>
            <a:r>
              <a:rPr lang="cs-CZ" sz="1800" dirty="0">
                <a:highlight>
                  <a:srgbClr val="FF00FF"/>
                </a:highlight>
              </a:rPr>
              <a:t>Katedra vodních zdrojů </a:t>
            </a:r>
            <a:r>
              <a:rPr lang="cs-CZ" sz="1800" dirty="0"/>
              <a:t>- databáze HYPRESCZ (Databáze hydrofyzikálních vlastností půd ČR), Národní mapy </a:t>
            </a:r>
            <a:r>
              <a:rPr lang="cs-CZ" sz="1800" dirty="0" err="1"/>
              <a:t>hydrolimitů</a:t>
            </a:r>
            <a:r>
              <a:rPr lang="cs-CZ" sz="1800" dirty="0"/>
              <a:t> ČR - certifikovaná metodika a Mapy ČR - odhad zásoby půdní vody dostupné pro rostliny</a:t>
            </a:r>
          </a:p>
          <a:p>
            <a:pPr>
              <a:lnSpc>
                <a:spcPct val="110000"/>
              </a:lnSpc>
            </a:pPr>
            <a:r>
              <a:rPr lang="cs-CZ" sz="1800" dirty="0">
                <a:highlight>
                  <a:srgbClr val="FF00FF"/>
                </a:highlight>
              </a:rPr>
              <a:t>Katedra ekonomiky </a:t>
            </a:r>
            <a:r>
              <a:rPr lang="cs-CZ" sz="1800" dirty="0"/>
              <a:t>– zkušenosti s řešením ekonomiky zdrojů českého zemědělství a jejich efektivním využívání</a:t>
            </a:r>
          </a:p>
          <a:p>
            <a:pPr>
              <a:lnSpc>
                <a:spcPct val="110000"/>
              </a:lnSpc>
            </a:pPr>
            <a:r>
              <a:rPr lang="cs-CZ" sz="1800" dirty="0">
                <a:highlight>
                  <a:srgbClr val="FF00FF"/>
                </a:highlight>
              </a:rPr>
              <a:t>VÚMOP - oddělení pedologie a ochrany půdy </a:t>
            </a:r>
            <a:r>
              <a:rPr lang="cs-CZ" sz="1800" dirty="0"/>
              <a:t>- vypracovávání metodologie inovovaného systematického průzkumu půd, jeho ověřování a provozního zavedení, hodnocení a oceňování půd, problémy dálkového průzkumu Země, limitujících faktorů využívání půd, produkčními a ekologické funkce půd</a:t>
            </a:r>
          </a:p>
          <a:p>
            <a:pPr>
              <a:lnSpc>
                <a:spcPct val="110000"/>
              </a:lnSpc>
            </a:pPr>
            <a:r>
              <a:rPr lang="cs-CZ" sz="1800" dirty="0" err="1">
                <a:highlight>
                  <a:srgbClr val="FF00FF"/>
                </a:highlight>
              </a:rPr>
              <a:t>Agrio</a:t>
            </a:r>
            <a:r>
              <a:rPr lang="cs-CZ" sz="1800" dirty="0">
                <a:highlight>
                  <a:srgbClr val="FF00FF"/>
                </a:highlight>
              </a:rPr>
              <a:t>, s.r.o. </a:t>
            </a:r>
            <a:r>
              <a:rPr lang="cs-CZ" sz="1800" dirty="0"/>
              <a:t>- zkušenosti s hodnocením půdy - pozemky pro testování</a:t>
            </a:r>
          </a:p>
        </p:txBody>
      </p:sp>
    </p:spTree>
    <p:extLst>
      <p:ext uri="{BB962C8B-B14F-4D97-AF65-F5344CB8AC3E}">
        <p14:creationId xmlns:p14="http://schemas.microsoft.com/office/powerpoint/2010/main" val="2978441359"/>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1A212F"/>
      </a:dk2>
      <a:lt2>
        <a:srgbClr val="F0F3F1"/>
      </a:lt2>
      <a:accent1>
        <a:srgbClr val="E729C7"/>
      </a:accent1>
      <a:accent2>
        <a:srgbClr val="A617D5"/>
      </a:accent2>
      <a:accent3>
        <a:srgbClr val="6929E7"/>
      </a:accent3>
      <a:accent4>
        <a:srgbClr val="2837D8"/>
      </a:accent4>
      <a:accent5>
        <a:srgbClr val="2987E7"/>
      </a:accent5>
      <a:accent6>
        <a:srgbClr val="16BDCD"/>
      </a:accent6>
      <a:hlink>
        <a:srgbClr val="3F69BF"/>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4841</TotalTime>
  <Words>1144</Words>
  <Application>Microsoft Office PowerPoint</Application>
  <PresentationFormat>Širokoúhlá obrazovka</PresentationFormat>
  <Paragraphs>84</Paragraphs>
  <Slides>15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Arial Black</vt:lpstr>
      <vt:lpstr>Gill Sans Nova</vt:lpstr>
      <vt:lpstr>GradientRiseVTI</vt:lpstr>
      <vt:lpstr>Udržitelné hospodaření s přírodními zdroji s důrazem na mimoprodukční aprodukční schopnosti půdy</vt:lpstr>
      <vt:lpstr>Výchozí Idea projektu</vt:lpstr>
      <vt:lpstr>Současné hodnocení půdy</vt:lpstr>
      <vt:lpstr>Způsoby hodnocení přírodních zdrojů</vt:lpstr>
      <vt:lpstr>Hodnocení půdy, přírodního zdroje  Nutnost ocenit mimoprodukční funkce </vt:lpstr>
      <vt:lpstr>Současný stav poznání  a předchozí řešení</vt:lpstr>
      <vt:lpstr>Současný stav</vt:lpstr>
      <vt:lpstr>Cíl projektu</vt:lpstr>
      <vt:lpstr>Řešitelský tým  a vstupní informace</vt:lpstr>
      <vt:lpstr>Potřebnost a aktuálnost projektu </vt:lpstr>
      <vt:lpstr>Využití výsledků</vt:lpstr>
      <vt:lpstr>Hlavní výstupy projektu </vt:lpstr>
      <vt:lpstr>způsob uplatnění výsledků </vt:lpstr>
      <vt:lpstr>Děkuji za pozornost</vt:lpstr>
      <vt:lpstr>Témata přednášek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Udržitelné hospodaření s přírodními zdroji s důrazem na mimoprodukční aprodukční schopnosti půdy</dc:title>
  <dc:creator>Jaroslava Janků</dc:creator>
  <cp:lastModifiedBy>Jaroslava Janků</cp:lastModifiedBy>
  <cp:revision>19</cp:revision>
  <dcterms:created xsi:type="dcterms:W3CDTF">2020-11-09T13:53:46Z</dcterms:created>
  <dcterms:modified xsi:type="dcterms:W3CDTF">2020-11-20T18:03:24Z</dcterms:modified>
</cp:coreProperties>
</file>