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8" r:id="rId5"/>
    <p:sldId id="267" r:id="rId6"/>
    <p:sldId id="262" r:id="rId7"/>
    <p:sldId id="272" r:id="rId8"/>
    <p:sldId id="273" r:id="rId9"/>
    <p:sldId id="274" r:id="rId10"/>
    <p:sldId id="271" r:id="rId11"/>
    <p:sldId id="270" r:id="rId12"/>
    <p:sldId id="263" r:id="rId13"/>
    <p:sldId id="264" r:id="rId14"/>
    <p:sldId id="266" r:id="rId15"/>
    <p:sldId id="265" r:id="rId16"/>
    <p:sldId id="275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55CD30-4B95-4923-BD1D-6EE6F61E5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8B331A-8D7A-4D4B-BA57-D7D753052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D3B8A-3DB5-4507-BE91-E50C674F3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F546-7403-4900-A09C-425C65D72E62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3A4538-1F42-432E-80D6-1A2B6CF1D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A05663-536D-43DE-BBE8-1D4281091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DE0C-7906-4579-8A8C-2C60DA196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23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295ABB-B48C-4FF1-8D61-6BB62DDE1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CBD4CE2-9D7C-4A0F-B8DD-DF0D121E2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9CB621-9A73-405C-B095-9761CF30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F546-7403-4900-A09C-425C65D72E62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5FB3DA-FBDE-4456-B364-7EB01B590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963910-5D46-45C1-9965-8EEDB8F46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DE0C-7906-4579-8A8C-2C60DA196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55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BF2A528-EE30-4185-BF35-07AA246824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738A649-0EC8-4B12-83C7-1D6A21C02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807198-EEB2-4EBC-AE1D-67758F1AA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F546-7403-4900-A09C-425C65D72E62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4144B1-1261-4FB2-9D98-E190BA0D2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65A03C-E3AB-40E1-A700-303BF165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DE0C-7906-4579-8A8C-2C60DA196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48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879B1-5A80-4485-BFB2-1F1638C8B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5B6893-53D2-4E0D-B542-9A14FC1B1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3D5B04-A1D7-47D2-9E72-4434C510F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F546-7403-4900-A09C-425C65D72E62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25F3AE-BC24-4F6D-ABDE-9E9EBFE1C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7290DC-C007-4A7B-9D94-182746072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DE0C-7906-4579-8A8C-2C60DA196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A5362-E326-435F-8099-E84307E47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D514A91-3D25-423C-86E1-8F24C2E6F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26287B-EDD4-4583-ABAB-4F40EA14A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F546-7403-4900-A09C-425C65D72E62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C46760-AFD3-486C-BD7C-4BCC1EF33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D19D2D-D855-4748-A530-450648BEC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DE0C-7906-4579-8A8C-2C60DA196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7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B654E9-E267-4F58-83C4-FDA03AC3D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155B25-EDB6-4072-9B6B-EF0E17591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A80CAFA-5E07-456D-B659-158F235CB2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3E6587-80EF-4BDA-A5CF-D148AE0BF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F546-7403-4900-A09C-425C65D72E62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FC0A25-1ECF-4833-8FB2-567921F40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D51F21-C7C8-433F-B596-8151719AE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DE0C-7906-4579-8A8C-2C60DA196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3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1A72A-428C-4859-B565-69DBF4C2C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BDC6D32-5EAA-495F-A38C-6EFAB3A15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24D4D83-0A14-4C5E-8F3E-2BA8F8EB4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60D7570-5329-4D8D-86A5-41ACBB80B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B006C4E-2945-40D9-95AC-F299E4E289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388FA7D-2101-443C-A17F-9A810E235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F546-7403-4900-A09C-425C65D72E62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91CE656-E6B0-461A-931A-9829ABF96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856B0FE-1B33-4BF1-89AE-2AF88377B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DE0C-7906-4579-8A8C-2C60DA196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04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F85843-5D1D-4D19-BC08-4AA1D0F50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DE65CB5-4353-4882-B148-7376D8C0E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F546-7403-4900-A09C-425C65D72E62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CBB89F7-3B26-4BC5-AC10-9BA8DA619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8435F98-985D-4FA0-9BEA-A78B0684C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DE0C-7906-4579-8A8C-2C60DA196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56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776CF44-D770-44DF-94CB-5D0EED318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F546-7403-4900-A09C-425C65D72E62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BDA30A1-BFA9-4399-9843-9E5534D95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4A52CCB-8A2E-4A7B-9ECD-DA9A7A03E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DE0C-7906-4579-8A8C-2C60DA196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36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ED3C0C-B7A2-4839-87C1-B4B3F7A98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2538E0-4809-425C-A86B-53FCBBF9E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8DFA79B-B155-4F85-87DC-D7B3B2E77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52C11BA-8AAB-4624-9280-10AB7126B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F546-7403-4900-A09C-425C65D72E62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6030B4-E22A-4E7B-B8A9-BC71F51EC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D93B5A7-9934-44BF-B497-D4C5FA2BA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DE0C-7906-4579-8A8C-2C60DA196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9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4CE7F-7B9C-4ADB-838F-07227C941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13B6193-CB35-4763-81BF-6805E49AF5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B494218-D31B-4DF1-9EC8-59C49CE1C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CFE8689-2D7E-476E-BFD1-56295DC2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F546-7403-4900-A09C-425C65D72E62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45B058-1C1A-428D-99CD-21FDC12B6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FAB9B4-68FA-434B-9825-21401E3C7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DE0C-7906-4579-8A8C-2C60DA196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3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7E28E48-619D-4829-B552-9F8D2B186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6B2B3B8-4B40-42B5-BE1E-100739315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88657F-B608-4221-8617-0B0EA1E952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7F546-7403-4900-A09C-425C65D72E62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2DB3DB-5412-4CC1-8327-69733E21D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B81396-1B1A-4837-80A4-3D6D30681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2DE0C-7906-4579-8A8C-2C60DA196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62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9AE58F-9765-401E-B85E-7587DF493D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0416" y="280121"/>
            <a:ext cx="9144000" cy="2387600"/>
          </a:xfrm>
        </p:spPr>
        <p:txBody>
          <a:bodyPr>
            <a:normAutofit/>
          </a:bodyPr>
          <a:lstStyle/>
          <a:p>
            <a:pPr marL="180340" indent="180340">
              <a:lnSpc>
                <a:spcPct val="100000"/>
              </a:lnSpc>
            </a:pPr>
            <a:r>
              <a:rPr lang="cs-CZ" sz="4000" b="1" dirty="0"/>
              <a:t>Doporučení pro realizaci či úpravy u vybraného typu přechodů pro chodce</a:t>
            </a:r>
            <a:br>
              <a:rPr lang="cs-CZ" sz="4000" b="1" dirty="0"/>
            </a:br>
            <a:r>
              <a:rPr lang="cs-CZ" sz="3200" dirty="0">
                <a:solidFill>
                  <a:srgbClr val="0070C0"/>
                </a:solidFill>
              </a:rPr>
              <a:t>certifikovaná metodika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C894F35-13CB-4936-8C32-D0895FDEF7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20" y="33540"/>
            <a:ext cx="4712280" cy="108882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3EEEC153-B5A5-4292-A736-DB90940B34F5}"/>
              </a:ext>
            </a:extLst>
          </p:cNvPr>
          <p:cNvSpPr txBox="1"/>
          <p:nvPr/>
        </p:nvSpPr>
        <p:spPr>
          <a:xfrm>
            <a:off x="2213956" y="2667721"/>
            <a:ext cx="7764088" cy="3770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Název projektu: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Studie vnímání vybraných typů přechodů pro chodce řidiči motorových vozidel</a:t>
            </a: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Číslo projektu: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TL02000461</a:t>
            </a: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Řešitel projektu: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Česká zemědělská univerzita Praha v Praze</a:t>
            </a:r>
          </a:p>
          <a:p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Autorský tým:</a:t>
            </a:r>
          </a:p>
          <a:p>
            <a:pPr indent="180340">
              <a:lnSpc>
                <a:spcPct val="107000"/>
              </a:lnSpc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PhDr. Pavla Rymešová Ph.D.</a:t>
            </a:r>
          </a:p>
          <a:p>
            <a:pPr indent="180340">
              <a:lnSpc>
                <a:spcPct val="107000"/>
              </a:lnSpc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doc. Ing. Miroslav Růžička, CSc.</a:t>
            </a:r>
          </a:p>
          <a:p>
            <a:pPr indent="180340">
              <a:lnSpc>
                <a:spcPct val="107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Ing. David Švorc</a:t>
            </a:r>
          </a:p>
          <a:p>
            <a:pPr indent="180340">
              <a:lnSpc>
                <a:spcPct val="107000"/>
              </a:lnSpc>
            </a:pP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Aplikační garant projektu: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Ministerstvo dopravy ČR </a:t>
            </a:r>
          </a:p>
          <a:p>
            <a:r>
              <a:rPr lang="cs-CZ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Konzultant aplikačního garanta: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Mgr. Tomáš Neřold, M.A., vedoucí              				         samostatného oddělení BESIP</a:t>
            </a:r>
          </a:p>
        </p:txBody>
      </p:sp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2F319A02-E24F-4D70-B38E-DBD8096FD74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7" y="96938"/>
            <a:ext cx="260540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97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6B7BDC80-773B-406E-B408-2D0D6922929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91" y="5647139"/>
            <a:ext cx="4712280" cy="1088823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EA632FF-910F-4BD4-A49E-ACE6E7F13657}"/>
              </a:ext>
            </a:extLst>
          </p:cNvPr>
          <p:cNvSpPr txBox="1"/>
          <p:nvPr/>
        </p:nvSpPr>
        <p:spPr>
          <a:xfrm>
            <a:off x="266670" y="5807472"/>
            <a:ext cx="61527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small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©Studie vnímání vybraných typů přechodů pro chodce řidiči motorových vozidel TL02000461 2022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29A3700-3B6D-4925-A557-D4B527FBEFB6}"/>
              </a:ext>
            </a:extLst>
          </p:cNvPr>
          <p:cNvSpPr txBox="1"/>
          <p:nvPr/>
        </p:nvSpPr>
        <p:spPr>
          <a:xfrm>
            <a:off x="3822700" y="219531"/>
            <a:ext cx="79647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000" dirty="0">
                <a:solidFill>
                  <a:srgbClr val="0070C0"/>
                </a:solidFill>
              </a:rPr>
              <a:t>Doporučení pro realizaci či úpravy u vybraného typu přechodů pro chodce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7EEA181-C18A-467F-BCC9-F4307CC38A5C}"/>
              </a:ext>
            </a:extLst>
          </p:cNvPr>
          <p:cNvSpPr txBox="1"/>
          <p:nvPr/>
        </p:nvSpPr>
        <p:spPr>
          <a:xfrm>
            <a:off x="923866" y="2392531"/>
            <a:ext cx="10623666" cy="3721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1.	</a:t>
            </a: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komunikace pro chodce je často navržena v šíři menší než 1,5 m bez vydané výjimky;</a:t>
            </a:r>
          </a:p>
          <a:p>
            <a:pPr indent="180340" algn="just">
              <a:lnSpc>
                <a:spcPct val="107000"/>
              </a:lnSpc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2.	délka přechodů pro chodce a míst pro přecházení (MP) není dodržena; </a:t>
            </a:r>
          </a:p>
          <a:p>
            <a:pPr indent="180340" algn="just">
              <a:lnSpc>
                <a:spcPct val="107000"/>
              </a:lnSpc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3.	obecně chybné a často nelogické řešení hmatových; </a:t>
            </a:r>
          </a:p>
          <a:p>
            <a:pPr indent="180340" algn="just">
              <a:lnSpc>
                <a:spcPct val="107000"/>
              </a:lnSpc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4.	chybné řešení odsazených signálních pásů u míst pro přecházení (MP);</a:t>
            </a:r>
          </a:p>
          <a:p>
            <a:pPr indent="180340" algn="just">
              <a:lnSpc>
                <a:spcPct val="107000"/>
              </a:lnSpc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5.	snížení výšky obruby u chodníku pod 8 cm (někdy i do úrovně vozovky); </a:t>
            </a:r>
          </a:p>
          <a:p>
            <a:pPr indent="180340" algn="just">
              <a:lnSpc>
                <a:spcPct val="107000"/>
              </a:lnSpc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6.	chybné nebo chybějící řešení rampových částí chodníku se zákresem v situaci;</a:t>
            </a:r>
          </a:p>
          <a:p>
            <a:pPr indent="180340" algn="just">
              <a:lnSpc>
                <a:spcPct val="107000"/>
              </a:lnSpc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7.	chybné nenormové vyznačení přechodů pro chodce, MP a PPC, kde je často aplikována 	„lidová tvořivost“;</a:t>
            </a:r>
          </a:p>
          <a:p>
            <a:pPr indent="180340" algn="just">
              <a:lnSpc>
                <a:spcPct val="107000"/>
              </a:lnSpc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105353-83B9-433E-B089-B8691EF34D31}"/>
              </a:ext>
            </a:extLst>
          </p:cNvPr>
          <p:cNvSpPr txBox="1"/>
          <p:nvPr/>
        </p:nvSpPr>
        <p:spPr>
          <a:xfrm>
            <a:off x="1073150" y="879930"/>
            <a:ext cx="106236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Doporučení na vyvarování se možných chyb při zřizování přechodů </a:t>
            </a:r>
            <a:r>
              <a:rPr lang="cs-CZ" dirty="0"/>
              <a:t>(Nejčastější chyby předkládaných projektových dokumentací 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04588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6B7BDC80-773B-406E-B408-2D0D6922929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91" y="5647139"/>
            <a:ext cx="4712280" cy="1088823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EA632FF-910F-4BD4-A49E-ACE6E7F13657}"/>
              </a:ext>
            </a:extLst>
          </p:cNvPr>
          <p:cNvSpPr txBox="1"/>
          <p:nvPr/>
        </p:nvSpPr>
        <p:spPr>
          <a:xfrm>
            <a:off x="266670" y="5807472"/>
            <a:ext cx="61527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small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©Studie vnímání vybraných typů přechodů pro chodce řidiči motorových vozidel TL02000461 2022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29A3700-3B6D-4925-A557-D4B527FBEFB6}"/>
              </a:ext>
            </a:extLst>
          </p:cNvPr>
          <p:cNvSpPr txBox="1"/>
          <p:nvPr/>
        </p:nvSpPr>
        <p:spPr>
          <a:xfrm>
            <a:off x="3822700" y="219531"/>
            <a:ext cx="79647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000" dirty="0">
                <a:solidFill>
                  <a:srgbClr val="0070C0"/>
                </a:solidFill>
              </a:rPr>
              <a:t>Doporučení pro realizaci či úpravy u vybraného typu přechodů pro chodce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7EEA181-C18A-467F-BCC9-F4307CC38A5C}"/>
              </a:ext>
            </a:extLst>
          </p:cNvPr>
          <p:cNvSpPr txBox="1"/>
          <p:nvPr/>
        </p:nvSpPr>
        <p:spPr>
          <a:xfrm>
            <a:off x="954229" y="2036933"/>
            <a:ext cx="10623666" cy="3690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8.	není dodržen příčný sklon komunikace pro chodce nejvýše 2%;</a:t>
            </a:r>
          </a:p>
          <a:p>
            <a:pPr indent="180340" algn="just">
              <a:lnSpc>
                <a:spcPct val="107000"/>
              </a:lnSpc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9.	protilehlé autobusové zastávky často nejsou propojeny přechodem pro chodce 	případně místem pro přecházení, u nichž jsou splněny rozhledy;</a:t>
            </a:r>
          </a:p>
          <a:p>
            <a:pPr indent="180340" algn="just">
              <a:lnSpc>
                <a:spcPct val="107000"/>
              </a:lnSpc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10.	rozhledové poměry nejsou řešeny, případně jsou nevyhovující;</a:t>
            </a:r>
          </a:p>
          <a:p>
            <a:pPr indent="180340" algn="just">
              <a:lnSpc>
                <a:spcPct val="107000"/>
              </a:lnSpc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11.	neuvedený nebo špatně řešený barevný kontrast hmatových prvků u přechodů/MP;</a:t>
            </a:r>
          </a:p>
          <a:p>
            <a:pPr indent="180340" algn="just">
              <a:lnSpc>
                <a:spcPct val="107000"/>
              </a:lnSpc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12.	překážky na komunikaci pro chodce a technické vybavení komunikace (chodníku) 	nejsou okótovány a není zachován min. průchozí prostor; </a:t>
            </a:r>
          </a:p>
          <a:p>
            <a:pPr indent="180340" algn="just">
              <a:lnSpc>
                <a:spcPct val="107000"/>
              </a:lnSpc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13.	návaznosti na začátku a konci budovaného úseku nejsou popsány a často jsou řešeny 	chybně; </a:t>
            </a:r>
          </a:p>
          <a:p>
            <a:pPr indent="180340" algn="just">
              <a:lnSpc>
                <a:spcPct val="107000"/>
              </a:lnSpc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14.	odchylky od platných předpisů nejsou popsány a zdůvodněny v technické zprávě. 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105353-83B9-433E-B089-B8691EF34D31}"/>
              </a:ext>
            </a:extLst>
          </p:cNvPr>
          <p:cNvSpPr txBox="1"/>
          <p:nvPr/>
        </p:nvSpPr>
        <p:spPr>
          <a:xfrm>
            <a:off x="1073150" y="879930"/>
            <a:ext cx="106236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Doporučení na vyvarování se možných chyb při zřizování přechodů </a:t>
            </a:r>
            <a:r>
              <a:rPr lang="cs-CZ" dirty="0"/>
              <a:t>(Nejčastější chyby předkládaných projektových dokumentací 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58348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6B7BDC80-773B-406E-B408-2D0D6922929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91" y="5647139"/>
            <a:ext cx="4712280" cy="1088823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EA632FF-910F-4BD4-A49E-ACE6E7F13657}"/>
              </a:ext>
            </a:extLst>
          </p:cNvPr>
          <p:cNvSpPr txBox="1"/>
          <p:nvPr/>
        </p:nvSpPr>
        <p:spPr>
          <a:xfrm>
            <a:off x="266670" y="5807472"/>
            <a:ext cx="61527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small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©Studie vnímání vybraných typů přechodů pro chodce řidiči motorových vozidel TL02000461 2022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29A3700-3B6D-4925-A557-D4B527FBEFB6}"/>
              </a:ext>
            </a:extLst>
          </p:cNvPr>
          <p:cNvSpPr txBox="1"/>
          <p:nvPr/>
        </p:nvSpPr>
        <p:spPr>
          <a:xfrm>
            <a:off x="3822700" y="219531"/>
            <a:ext cx="79647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000" dirty="0">
                <a:solidFill>
                  <a:srgbClr val="0070C0"/>
                </a:solidFill>
              </a:rPr>
              <a:t>Doporučení pro realizaci či úpravy u vybraného typu přechodů pro chodce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7EEA181-C18A-467F-BCC9-F4307CC38A5C}"/>
              </a:ext>
            </a:extLst>
          </p:cNvPr>
          <p:cNvSpPr txBox="1"/>
          <p:nvPr/>
        </p:nvSpPr>
        <p:spPr>
          <a:xfrm>
            <a:off x="1107581" y="2202031"/>
            <a:ext cx="10623666" cy="1646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Zákon 13/1997Sb. O pozemních komunikacích ve znění účinném k 1.1.2022</a:t>
            </a:r>
          </a:p>
          <a:p>
            <a:pPr indent="180340" algn="just">
              <a:lnSpc>
                <a:spcPct val="107000"/>
              </a:lnSpc>
            </a:pPr>
            <a:endParaRPr lang="cs-CZ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80340" algn="just">
              <a:lnSpc>
                <a:spcPct val="107000"/>
              </a:lnSpc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Zákon 361/2000Sb.O provozu na pozemních komunikacích o změnách některých zákonů (zákon o silničním provozu), ve znění účinném k 1.2.2022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105353-83B9-433E-B089-B8691EF34D31}"/>
              </a:ext>
            </a:extLst>
          </p:cNvPr>
          <p:cNvSpPr txBox="1"/>
          <p:nvPr/>
        </p:nvSpPr>
        <p:spPr>
          <a:xfrm>
            <a:off x="3635431" y="778723"/>
            <a:ext cx="4921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Zákony </a:t>
            </a:r>
          </a:p>
        </p:txBody>
      </p:sp>
    </p:spTree>
    <p:extLst>
      <p:ext uri="{BB962C8B-B14F-4D97-AF65-F5344CB8AC3E}">
        <p14:creationId xmlns:p14="http://schemas.microsoft.com/office/powerpoint/2010/main" val="3293897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6B7BDC80-773B-406E-B408-2D0D6922929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91" y="5647139"/>
            <a:ext cx="4712280" cy="1088823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EA632FF-910F-4BD4-A49E-ACE6E7F13657}"/>
              </a:ext>
            </a:extLst>
          </p:cNvPr>
          <p:cNvSpPr txBox="1"/>
          <p:nvPr/>
        </p:nvSpPr>
        <p:spPr>
          <a:xfrm>
            <a:off x="266670" y="5807472"/>
            <a:ext cx="61527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small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©Studie vnímání vybraných typů přechodů pro chodce řidiči motorových vozidel TL02000461 2022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29A3700-3B6D-4925-A557-D4B527FBEFB6}"/>
              </a:ext>
            </a:extLst>
          </p:cNvPr>
          <p:cNvSpPr txBox="1"/>
          <p:nvPr/>
        </p:nvSpPr>
        <p:spPr>
          <a:xfrm>
            <a:off x="3822700" y="219531"/>
            <a:ext cx="79647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000" dirty="0">
                <a:solidFill>
                  <a:srgbClr val="0070C0"/>
                </a:solidFill>
              </a:rPr>
              <a:t>Doporučení pro realizaci či úpravy u vybraného typu přechodů pro chodce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7EEA181-C18A-467F-BCC9-F4307CC38A5C}"/>
              </a:ext>
            </a:extLst>
          </p:cNvPr>
          <p:cNvSpPr txBox="1"/>
          <p:nvPr/>
        </p:nvSpPr>
        <p:spPr>
          <a:xfrm>
            <a:off x="784165" y="1811601"/>
            <a:ext cx="10623666" cy="3227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Vyhláška č. 398/2009 Sb. Vyhláška o obecných technických požadavcích zabezpečujících bezbariérové užívání staveb v aktuálním znění</a:t>
            </a:r>
          </a:p>
          <a:p>
            <a:pPr indent="180340" algn="just">
              <a:lnSpc>
                <a:spcPct val="107000"/>
              </a:lnSpc>
            </a:pPr>
            <a:endParaRPr lang="cs-CZ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80340" algn="just">
              <a:lnSpc>
                <a:spcPct val="107000"/>
              </a:lnSpc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Vyhláška č. 146/2008 Sb. Vyhláška o rozsahu a obsahu projektové dokumentace dopravních staveb </a:t>
            </a:r>
          </a:p>
          <a:p>
            <a:pPr indent="180340" algn="just">
              <a:lnSpc>
                <a:spcPct val="107000"/>
              </a:lnSpc>
            </a:pPr>
            <a:endParaRPr lang="cs-CZ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80340" algn="just">
              <a:lnSpc>
                <a:spcPct val="107000"/>
              </a:lnSpc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Vyhláška č. 499/2006 Sb. Vyhláška o dokumentaci staveb </a:t>
            </a:r>
          </a:p>
          <a:p>
            <a:pPr indent="180340" algn="just">
              <a:lnSpc>
                <a:spcPct val="107000"/>
              </a:lnSpc>
            </a:pPr>
            <a:endParaRPr lang="cs-CZ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105353-83B9-433E-B089-B8691EF34D31}"/>
              </a:ext>
            </a:extLst>
          </p:cNvPr>
          <p:cNvSpPr txBox="1"/>
          <p:nvPr/>
        </p:nvSpPr>
        <p:spPr>
          <a:xfrm>
            <a:off x="3635431" y="778723"/>
            <a:ext cx="4921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Vyhlášky </a:t>
            </a:r>
          </a:p>
        </p:txBody>
      </p:sp>
    </p:spTree>
    <p:extLst>
      <p:ext uri="{BB962C8B-B14F-4D97-AF65-F5344CB8AC3E}">
        <p14:creationId xmlns:p14="http://schemas.microsoft.com/office/powerpoint/2010/main" val="4049297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6B7BDC80-773B-406E-B408-2D0D6922929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91" y="5647139"/>
            <a:ext cx="4712280" cy="1088823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EA632FF-910F-4BD4-A49E-ACE6E7F13657}"/>
              </a:ext>
            </a:extLst>
          </p:cNvPr>
          <p:cNvSpPr txBox="1"/>
          <p:nvPr/>
        </p:nvSpPr>
        <p:spPr>
          <a:xfrm>
            <a:off x="266670" y="5807472"/>
            <a:ext cx="61527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small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©Studie vnímání vybraných typů přechodů pro chodce řidiči motorových vozidel TL02000461 2022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29A3700-3B6D-4925-A557-D4B527FBEFB6}"/>
              </a:ext>
            </a:extLst>
          </p:cNvPr>
          <p:cNvSpPr txBox="1"/>
          <p:nvPr/>
        </p:nvSpPr>
        <p:spPr>
          <a:xfrm>
            <a:off x="3822700" y="219531"/>
            <a:ext cx="79647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000" dirty="0">
                <a:solidFill>
                  <a:srgbClr val="0070C0"/>
                </a:solidFill>
              </a:rPr>
              <a:t>Doporučení pro realizaci či úpravy u vybraného typu přechodů pro chodce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7EEA181-C18A-467F-BCC9-F4307CC38A5C}"/>
              </a:ext>
            </a:extLst>
          </p:cNvPr>
          <p:cNvSpPr txBox="1"/>
          <p:nvPr/>
        </p:nvSpPr>
        <p:spPr>
          <a:xfrm>
            <a:off x="784164" y="1419679"/>
            <a:ext cx="10623666" cy="3925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Norma ČSN 73 6110 (2006), Projektování místních komunikací, k vyhlášce č. 501/2006 Sb., o obecných požadavcích na využívání území. Povinnost postupovat podle uvedené normy je stanovena v § 20 odst. 5 písm. a) této vyhlášky. </a:t>
            </a:r>
          </a:p>
          <a:p>
            <a:pPr indent="180340" algn="just">
              <a:lnSpc>
                <a:spcPct val="107000"/>
              </a:lnSpc>
            </a:pPr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80340" algn="just">
              <a:lnSpc>
                <a:spcPct val="107000"/>
              </a:lnSpc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Norma ČSN CEN/TR 13201-1, (360455) Osvětlení pozemních komunikací - Část 1: Výběr tříd osvětlení, účinnost od 1.7.2017 </a:t>
            </a:r>
          </a:p>
          <a:p>
            <a:pPr indent="180340" algn="just">
              <a:lnSpc>
                <a:spcPct val="107000"/>
              </a:lnSpc>
            </a:pPr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80340" algn="just">
              <a:lnSpc>
                <a:spcPct val="107000"/>
              </a:lnSpc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Norma ČSN EN 13201-2, (360455) Osvětlení pozemních komunikací - Část 2: Požadavky, účinnost od 1.5.2019</a:t>
            </a:r>
          </a:p>
          <a:p>
            <a:pPr indent="180340" algn="just">
              <a:lnSpc>
                <a:spcPct val="107000"/>
              </a:lnSpc>
            </a:pPr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80340" algn="just">
              <a:lnSpc>
                <a:spcPct val="107000"/>
              </a:lnSpc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Norma ČSN EN 13201-3, Osvětlení pozemních komunikací - Část 3: Výpočet, účinnost od 1.7.2016</a:t>
            </a:r>
          </a:p>
          <a:p>
            <a:pPr indent="180340" algn="just">
              <a:lnSpc>
                <a:spcPct val="107000"/>
              </a:lnSpc>
            </a:pPr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80340" algn="just">
              <a:lnSpc>
                <a:spcPct val="107000"/>
              </a:lnSpc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Norma ČSN EN 13201-4. Osvětlení pozemních komunikací - Část 4: Metody měření, účinnost od 1.7.2016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105353-83B9-433E-B089-B8691EF34D31}"/>
              </a:ext>
            </a:extLst>
          </p:cNvPr>
          <p:cNvSpPr txBox="1"/>
          <p:nvPr/>
        </p:nvSpPr>
        <p:spPr>
          <a:xfrm>
            <a:off x="3635430" y="692890"/>
            <a:ext cx="4921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Normy </a:t>
            </a:r>
          </a:p>
        </p:txBody>
      </p:sp>
    </p:spTree>
    <p:extLst>
      <p:ext uri="{BB962C8B-B14F-4D97-AF65-F5344CB8AC3E}">
        <p14:creationId xmlns:p14="http://schemas.microsoft.com/office/powerpoint/2010/main" val="2527710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6B7BDC80-773B-406E-B408-2D0D6922929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91" y="5647139"/>
            <a:ext cx="4712280" cy="1088823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EA632FF-910F-4BD4-A49E-ACE6E7F13657}"/>
              </a:ext>
            </a:extLst>
          </p:cNvPr>
          <p:cNvSpPr txBox="1"/>
          <p:nvPr/>
        </p:nvSpPr>
        <p:spPr>
          <a:xfrm>
            <a:off x="266670" y="5807472"/>
            <a:ext cx="61527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small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©Studie vnímání vybraných typů přechodů pro chodce řidiči motorových vozidel TL02000461 2022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29A3700-3B6D-4925-A557-D4B527FBEFB6}"/>
              </a:ext>
            </a:extLst>
          </p:cNvPr>
          <p:cNvSpPr txBox="1"/>
          <p:nvPr/>
        </p:nvSpPr>
        <p:spPr>
          <a:xfrm>
            <a:off x="3822700" y="219531"/>
            <a:ext cx="79647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000" dirty="0">
                <a:solidFill>
                  <a:srgbClr val="0070C0"/>
                </a:solidFill>
              </a:rPr>
              <a:t>Doporučení pro realizaci či úpravy u vybraného typu přechodů pro chodce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7EEA181-C18A-467F-BCC9-F4307CC38A5C}"/>
              </a:ext>
            </a:extLst>
          </p:cNvPr>
          <p:cNvSpPr txBox="1"/>
          <p:nvPr/>
        </p:nvSpPr>
        <p:spPr>
          <a:xfrm>
            <a:off x="784165" y="1973431"/>
            <a:ext cx="10623666" cy="2436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TP 65 - Zásady pro dopravní značení na pozemních komunikacích (2013)</a:t>
            </a:r>
          </a:p>
          <a:p>
            <a:pPr indent="180340" algn="just">
              <a:lnSpc>
                <a:spcPct val="107000"/>
              </a:lnSpc>
            </a:pPr>
            <a:endParaRPr lang="cs-CZ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80340" algn="just">
              <a:lnSpc>
                <a:spcPct val="107000"/>
              </a:lnSpc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TP 133 - Zásady pro vodorovné dopravní značení na PK (2013)</a:t>
            </a:r>
          </a:p>
          <a:p>
            <a:pPr indent="180340" algn="just">
              <a:lnSpc>
                <a:spcPct val="107000"/>
              </a:lnSpc>
            </a:pPr>
            <a:endParaRPr lang="cs-CZ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80340" algn="just">
              <a:lnSpc>
                <a:spcPct val="107000"/>
              </a:lnSpc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TP 169 - Zásady pro označování dopravních situací na pozemních komunikacích (2005)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105353-83B9-433E-B089-B8691EF34D31}"/>
              </a:ext>
            </a:extLst>
          </p:cNvPr>
          <p:cNvSpPr txBox="1"/>
          <p:nvPr/>
        </p:nvSpPr>
        <p:spPr>
          <a:xfrm>
            <a:off x="3635431" y="775981"/>
            <a:ext cx="4921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Technické podmínky </a:t>
            </a:r>
          </a:p>
        </p:txBody>
      </p:sp>
    </p:spTree>
    <p:extLst>
      <p:ext uri="{BB962C8B-B14F-4D97-AF65-F5344CB8AC3E}">
        <p14:creationId xmlns:p14="http://schemas.microsoft.com/office/powerpoint/2010/main" val="1316792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6B7BDC80-773B-406E-B408-2D0D6922929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91" y="5647139"/>
            <a:ext cx="4712280" cy="1088823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EA632FF-910F-4BD4-A49E-ACE6E7F13657}"/>
              </a:ext>
            </a:extLst>
          </p:cNvPr>
          <p:cNvSpPr txBox="1"/>
          <p:nvPr/>
        </p:nvSpPr>
        <p:spPr>
          <a:xfrm>
            <a:off x="266670" y="5807472"/>
            <a:ext cx="61527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small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©Studie vnímání vybraných typů přechodů pro chodce řidiči motorových vozidel TL02000461 2022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29A3700-3B6D-4925-A557-D4B527FBEFB6}"/>
              </a:ext>
            </a:extLst>
          </p:cNvPr>
          <p:cNvSpPr txBox="1"/>
          <p:nvPr/>
        </p:nvSpPr>
        <p:spPr>
          <a:xfrm>
            <a:off x="5636029" y="404197"/>
            <a:ext cx="61514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dirty="0">
                <a:solidFill>
                  <a:srgbClr val="0070C0"/>
                </a:solidFill>
              </a:rPr>
              <a:t>Živé přechody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105353-83B9-433E-B089-B8691EF34D31}"/>
              </a:ext>
            </a:extLst>
          </p:cNvPr>
          <p:cNvSpPr txBox="1"/>
          <p:nvPr/>
        </p:nvSpPr>
        <p:spPr>
          <a:xfrm>
            <a:off x="266670" y="1095510"/>
            <a:ext cx="114466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3200" dirty="0"/>
          </a:p>
          <a:p>
            <a:pPr algn="ctr"/>
            <a:r>
              <a:rPr lang="cs-CZ" sz="4000" dirty="0"/>
              <a:t>Děkuji za pozornost</a:t>
            </a:r>
          </a:p>
          <a:p>
            <a:pPr algn="ctr"/>
            <a:r>
              <a:rPr lang="cs-CZ" sz="4000" dirty="0"/>
              <a:t>a</a:t>
            </a:r>
          </a:p>
          <a:p>
            <a:pPr algn="ctr"/>
            <a:r>
              <a:rPr lang="cs-CZ" sz="4000" dirty="0"/>
              <a:t>těším se na vaše dotazy!</a:t>
            </a:r>
          </a:p>
          <a:p>
            <a:pPr algn="ctr"/>
            <a:endParaRPr lang="cs-CZ" sz="3200" dirty="0"/>
          </a:p>
          <a:p>
            <a:pPr algn="ctr"/>
            <a:endParaRPr lang="cs-CZ" sz="3200" dirty="0"/>
          </a:p>
          <a:p>
            <a:pPr algn="ctr"/>
            <a:r>
              <a:rPr lang="cs-CZ" sz="3200" dirty="0"/>
              <a:t>PhDr. Pavla Rymešová, Ph.D.</a:t>
            </a:r>
          </a:p>
          <a:p>
            <a:pPr algn="ctr"/>
            <a:r>
              <a:rPr lang="cs-CZ" sz="3200" dirty="0">
                <a:solidFill>
                  <a:srgbClr val="0070C0"/>
                </a:solidFill>
              </a:rPr>
              <a:t>rymesova@ pef.czu.cz</a:t>
            </a:r>
          </a:p>
        </p:txBody>
      </p:sp>
    </p:spTree>
    <p:extLst>
      <p:ext uri="{BB962C8B-B14F-4D97-AF65-F5344CB8AC3E}">
        <p14:creationId xmlns:p14="http://schemas.microsoft.com/office/powerpoint/2010/main" val="1523986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6B7BDC80-773B-406E-B408-2D0D6922929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91" y="5647139"/>
            <a:ext cx="4712280" cy="1088823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EA632FF-910F-4BD4-A49E-ACE6E7F13657}"/>
              </a:ext>
            </a:extLst>
          </p:cNvPr>
          <p:cNvSpPr txBox="1"/>
          <p:nvPr/>
        </p:nvSpPr>
        <p:spPr>
          <a:xfrm>
            <a:off x="266670" y="5807472"/>
            <a:ext cx="61527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small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©Studie vnímání vybraných typů přechodů pro chodce řidiči motorových vozidel TL02000461 2022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29A3700-3B6D-4925-A557-D4B527FBEFB6}"/>
              </a:ext>
            </a:extLst>
          </p:cNvPr>
          <p:cNvSpPr txBox="1"/>
          <p:nvPr/>
        </p:nvSpPr>
        <p:spPr>
          <a:xfrm>
            <a:off x="3822700" y="219531"/>
            <a:ext cx="79647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000" dirty="0">
                <a:solidFill>
                  <a:srgbClr val="0070C0"/>
                </a:solidFill>
              </a:rPr>
              <a:t>Doporučení pro realizaci či úpravy u vybraného typu přechodů pro chodce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7EEA181-C18A-467F-BCC9-F4307CC38A5C}"/>
              </a:ext>
            </a:extLst>
          </p:cNvPr>
          <p:cNvSpPr txBox="1"/>
          <p:nvPr/>
        </p:nvSpPr>
        <p:spPr>
          <a:xfrm>
            <a:off x="784166" y="2109007"/>
            <a:ext cx="10623666" cy="3227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Metodika je zaměřena na řešení nejběžnějšího typu přechodů, tj. úrovňového uspořádání přechodů a míst pro přecházení bez řízení světelnou signalizací.</a:t>
            </a:r>
          </a:p>
          <a:p>
            <a:pPr indent="180340" algn="just">
              <a:lnSpc>
                <a:spcPct val="107000"/>
              </a:lnSpc>
            </a:pPr>
            <a:endParaRPr lang="cs-CZ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80340" algn="just">
              <a:lnSpc>
                <a:spcPct val="107000"/>
              </a:lnSpc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Materiál se snaží nabídnout stručný přehled kroků, které jsou spojené se zřizováním nového přechodu pro chodce (či úpravou stávajícího) umístěného na komunikaci ve správě či majetku obce a přispět praktickými radami a příklady ke zdárnému průchodu rozhodovacím procesem, zda a případně jak tento záměr úspěšně realizovat, aby se přechod pro chodce nestal spíš smrtonosnou pastí.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105353-83B9-433E-B089-B8691EF34D31}"/>
              </a:ext>
            </a:extLst>
          </p:cNvPr>
          <p:cNvSpPr txBox="1"/>
          <p:nvPr/>
        </p:nvSpPr>
        <p:spPr>
          <a:xfrm>
            <a:off x="3635432" y="879930"/>
            <a:ext cx="4921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Cíl metodiky </a:t>
            </a:r>
          </a:p>
        </p:txBody>
      </p:sp>
    </p:spTree>
    <p:extLst>
      <p:ext uri="{BB962C8B-B14F-4D97-AF65-F5344CB8AC3E}">
        <p14:creationId xmlns:p14="http://schemas.microsoft.com/office/powerpoint/2010/main" val="10805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6B7BDC80-773B-406E-B408-2D0D6922929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91" y="5647139"/>
            <a:ext cx="4712280" cy="1088823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EA632FF-910F-4BD4-A49E-ACE6E7F13657}"/>
              </a:ext>
            </a:extLst>
          </p:cNvPr>
          <p:cNvSpPr txBox="1"/>
          <p:nvPr/>
        </p:nvSpPr>
        <p:spPr>
          <a:xfrm>
            <a:off x="266670" y="5807472"/>
            <a:ext cx="61527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small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©Studie vnímání vybraných typů přechodů pro chodce řidiči motorových vozidel TL02000461 2022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29A3700-3B6D-4925-A557-D4B527FBEFB6}"/>
              </a:ext>
            </a:extLst>
          </p:cNvPr>
          <p:cNvSpPr txBox="1"/>
          <p:nvPr/>
        </p:nvSpPr>
        <p:spPr>
          <a:xfrm>
            <a:off x="3822700" y="219531"/>
            <a:ext cx="79647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000" dirty="0">
                <a:solidFill>
                  <a:srgbClr val="0070C0"/>
                </a:solidFill>
              </a:rPr>
              <a:t>Doporučení pro realizaci či úpravy u vybraného typu přechodů pro chodce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7EEA181-C18A-467F-BCC9-F4307CC38A5C}"/>
              </a:ext>
            </a:extLst>
          </p:cNvPr>
          <p:cNvSpPr txBox="1"/>
          <p:nvPr/>
        </p:nvSpPr>
        <p:spPr>
          <a:xfrm>
            <a:off x="784166" y="2163931"/>
            <a:ext cx="10623666" cy="2048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Tato stručná metodická pomůcka je určena především zástupcům samosprávy malých obcí, především pak neuvolněným starostům, místostarostům, členům zastupitelstev a výborů zaměřených na problematiku dopravy, u kterých ale oblast dopravy není ta, které se dosud věnovali v běžném občanském životě a necítí se v této oblasti být odborníky.</a:t>
            </a:r>
            <a:endParaRPr lang="cs-CZ" sz="24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105353-83B9-433E-B089-B8691EF34D31}"/>
              </a:ext>
            </a:extLst>
          </p:cNvPr>
          <p:cNvSpPr txBox="1"/>
          <p:nvPr/>
        </p:nvSpPr>
        <p:spPr>
          <a:xfrm>
            <a:off x="3635432" y="879930"/>
            <a:ext cx="4921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Cílová skupina </a:t>
            </a:r>
          </a:p>
        </p:txBody>
      </p:sp>
    </p:spTree>
    <p:extLst>
      <p:ext uri="{BB962C8B-B14F-4D97-AF65-F5344CB8AC3E}">
        <p14:creationId xmlns:p14="http://schemas.microsoft.com/office/powerpoint/2010/main" val="4206269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6B7BDC80-773B-406E-B408-2D0D6922929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91" y="5647139"/>
            <a:ext cx="4712280" cy="1088823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EA632FF-910F-4BD4-A49E-ACE6E7F13657}"/>
              </a:ext>
            </a:extLst>
          </p:cNvPr>
          <p:cNvSpPr txBox="1"/>
          <p:nvPr/>
        </p:nvSpPr>
        <p:spPr>
          <a:xfrm>
            <a:off x="266670" y="5807472"/>
            <a:ext cx="61527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small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©Studie vnímání vybraných typů přechodů pro chodce řidiči motorových vozidel TL02000461 2022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29A3700-3B6D-4925-A557-D4B527FBEFB6}"/>
              </a:ext>
            </a:extLst>
          </p:cNvPr>
          <p:cNvSpPr txBox="1"/>
          <p:nvPr/>
        </p:nvSpPr>
        <p:spPr>
          <a:xfrm>
            <a:off x="3822700" y="219531"/>
            <a:ext cx="79647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000" dirty="0">
                <a:solidFill>
                  <a:srgbClr val="0070C0"/>
                </a:solidFill>
              </a:rPr>
              <a:t>Doporučení pro realizaci či úpravy u vybraného typu přechodů pro chodce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7EEA181-C18A-467F-BCC9-F4307CC38A5C}"/>
              </a:ext>
            </a:extLst>
          </p:cNvPr>
          <p:cNvSpPr txBox="1"/>
          <p:nvPr/>
        </p:nvSpPr>
        <p:spPr>
          <a:xfrm>
            <a:off x="784167" y="1824951"/>
            <a:ext cx="10623666" cy="40174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Zřizovat?	Nezřizovat?	Legalita!</a:t>
            </a:r>
          </a:p>
          <a:p>
            <a:pPr indent="180340" algn="just">
              <a:lnSpc>
                <a:spcPct val="107000"/>
              </a:lnSpc>
            </a:pPr>
            <a:endParaRPr lang="cs-CZ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Přehled postupných kroků nutných k umístění přechodů pro chodce (administrativní)</a:t>
            </a:r>
          </a:p>
          <a:p>
            <a:pPr marL="34290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Parametry určující kde mají být navrženy a umístěny přechody pro chodce</a:t>
            </a:r>
          </a:p>
          <a:p>
            <a:pPr marL="34290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Parametry, kdy se přechody pro chodce a místa pro přecházení nesmí zřizovat</a:t>
            </a:r>
          </a:p>
          <a:p>
            <a:pPr indent="180340" algn="just">
              <a:lnSpc>
                <a:spcPct val="107000"/>
              </a:lnSpc>
            </a:pPr>
            <a:endParaRPr lang="cs-CZ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80340" algn="just">
              <a:lnSpc>
                <a:spcPct val="107000"/>
              </a:lnSpc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Bezpečnostní audit</a:t>
            </a:r>
          </a:p>
          <a:p>
            <a:pPr indent="180340" algn="just">
              <a:lnSpc>
                <a:spcPct val="107000"/>
              </a:lnSpc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Spolupráce s akademickou sférou </a:t>
            </a:r>
          </a:p>
          <a:p>
            <a:pPr indent="180340" algn="just">
              <a:lnSpc>
                <a:spcPct val="107000"/>
              </a:lnSpc>
            </a:pPr>
            <a:endParaRPr lang="cs-CZ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105353-83B9-433E-B089-B8691EF34D31}"/>
              </a:ext>
            </a:extLst>
          </p:cNvPr>
          <p:cNvSpPr txBox="1"/>
          <p:nvPr/>
        </p:nvSpPr>
        <p:spPr>
          <a:xfrm>
            <a:off x="1104900" y="879930"/>
            <a:ext cx="10302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Konkrétní postup při zřizování přechodu pro chodce </a:t>
            </a:r>
          </a:p>
        </p:txBody>
      </p:sp>
    </p:spTree>
    <p:extLst>
      <p:ext uri="{BB962C8B-B14F-4D97-AF65-F5344CB8AC3E}">
        <p14:creationId xmlns:p14="http://schemas.microsoft.com/office/powerpoint/2010/main" val="3502752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6B7BDC80-773B-406E-B408-2D0D6922929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91" y="5647139"/>
            <a:ext cx="4712280" cy="1088823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EA632FF-910F-4BD4-A49E-ACE6E7F13657}"/>
              </a:ext>
            </a:extLst>
          </p:cNvPr>
          <p:cNvSpPr txBox="1"/>
          <p:nvPr/>
        </p:nvSpPr>
        <p:spPr>
          <a:xfrm>
            <a:off x="266670" y="5807472"/>
            <a:ext cx="61527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small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©Studie vnímání vybraných typů přechodů pro chodce řidiči motorových vozidel TL02000461 2022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29A3700-3B6D-4925-A557-D4B527FBEFB6}"/>
              </a:ext>
            </a:extLst>
          </p:cNvPr>
          <p:cNvSpPr txBox="1"/>
          <p:nvPr/>
        </p:nvSpPr>
        <p:spPr>
          <a:xfrm>
            <a:off x="3822700" y="219531"/>
            <a:ext cx="79647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000" dirty="0">
                <a:solidFill>
                  <a:srgbClr val="0070C0"/>
                </a:solidFill>
              </a:rPr>
              <a:t>Doporučení pro realizaci či úpravy u vybraného typu přechodů pro chodce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7EEA181-C18A-467F-BCC9-F4307CC38A5C}"/>
              </a:ext>
            </a:extLst>
          </p:cNvPr>
          <p:cNvSpPr txBox="1"/>
          <p:nvPr/>
        </p:nvSpPr>
        <p:spPr>
          <a:xfrm>
            <a:off x="784166" y="1522581"/>
            <a:ext cx="10623666" cy="3622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</a:pPr>
            <a:endParaRPr lang="cs-CZ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80340" algn="just">
              <a:lnSpc>
                <a:spcPct val="107000"/>
              </a:lnSpc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Typy opatření pro příčné přecházení/přejíždění komunikace chodci/cyklisty (technické parametry): </a:t>
            </a:r>
          </a:p>
          <a:p>
            <a:pPr indent="180340" algn="just">
              <a:lnSpc>
                <a:spcPct val="107000"/>
              </a:lnSpc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•	přechody pro chodce, </a:t>
            </a:r>
          </a:p>
          <a:p>
            <a:pPr indent="180340" algn="just">
              <a:lnSpc>
                <a:spcPct val="107000"/>
              </a:lnSpc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•	místo pro přecházení,</a:t>
            </a:r>
          </a:p>
          <a:p>
            <a:pPr indent="180340" algn="just">
              <a:lnSpc>
                <a:spcPct val="107000"/>
              </a:lnSpc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•	přejezd pro cyklisty, </a:t>
            </a:r>
          </a:p>
          <a:p>
            <a:pPr indent="180340" algn="just">
              <a:lnSpc>
                <a:spcPct val="107000"/>
              </a:lnSpc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•	přimknuté přejezdy pro cyklisty k přechodům pro chodce,</a:t>
            </a:r>
          </a:p>
          <a:p>
            <a:pPr indent="180340" algn="just">
              <a:lnSpc>
                <a:spcPct val="107000"/>
              </a:lnSpc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•	sdružené přechody pro chodce a cyklisty. </a:t>
            </a:r>
          </a:p>
          <a:p>
            <a:pPr indent="180340" algn="just">
              <a:lnSpc>
                <a:spcPct val="107000"/>
              </a:lnSpc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	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105353-83B9-433E-B089-B8691EF34D31}"/>
              </a:ext>
            </a:extLst>
          </p:cNvPr>
          <p:cNvSpPr txBox="1"/>
          <p:nvPr/>
        </p:nvSpPr>
        <p:spPr>
          <a:xfrm>
            <a:off x="1104900" y="879930"/>
            <a:ext cx="10302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Konkrétní postup při zřizování přechodu pro chodce </a:t>
            </a:r>
          </a:p>
        </p:txBody>
      </p:sp>
    </p:spTree>
    <p:extLst>
      <p:ext uri="{BB962C8B-B14F-4D97-AF65-F5344CB8AC3E}">
        <p14:creationId xmlns:p14="http://schemas.microsoft.com/office/powerpoint/2010/main" val="34813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6B7BDC80-773B-406E-B408-2D0D6922929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91" y="5647139"/>
            <a:ext cx="4712280" cy="1088823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EA632FF-910F-4BD4-A49E-ACE6E7F13657}"/>
              </a:ext>
            </a:extLst>
          </p:cNvPr>
          <p:cNvSpPr txBox="1"/>
          <p:nvPr/>
        </p:nvSpPr>
        <p:spPr>
          <a:xfrm>
            <a:off x="266670" y="5807472"/>
            <a:ext cx="61527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small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©Studie vnímání vybraných typů přechodů pro chodce řidiči motorových vozidel TL02000461 2022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29A3700-3B6D-4925-A557-D4B527FBEFB6}"/>
              </a:ext>
            </a:extLst>
          </p:cNvPr>
          <p:cNvSpPr txBox="1"/>
          <p:nvPr/>
        </p:nvSpPr>
        <p:spPr>
          <a:xfrm>
            <a:off x="3822700" y="219531"/>
            <a:ext cx="79647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000" dirty="0">
                <a:solidFill>
                  <a:srgbClr val="0070C0"/>
                </a:solidFill>
              </a:rPr>
              <a:t>Doporučení pro realizaci či úpravy u vybraného typu přechodů pro chodce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7EEA181-C18A-467F-BCC9-F4307CC38A5C}"/>
              </a:ext>
            </a:extLst>
          </p:cNvPr>
          <p:cNvSpPr txBox="1"/>
          <p:nvPr/>
        </p:nvSpPr>
        <p:spPr>
          <a:xfrm>
            <a:off x="866716" y="2107868"/>
            <a:ext cx="10623666" cy="4083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1.	</a:t>
            </a: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jednostranné či oboustranné zúžení komunikace v oblasti přecházení zúžením šířky 	jízdních pruhů případně snížením počtu jízdních pruhů;</a:t>
            </a:r>
          </a:p>
          <a:p>
            <a:pPr indent="180340" algn="just">
              <a:lnSpc>
                <a:spcPct val="107000"/>
              </a:lnSpc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2.	dělicí pásy/ostrůvky, vysazené chodníkové plochy, zvýšené plochy;</a:t>
            </a:r>
          </a:p>
          <a:p>
            <a:pPr indent="180340" algn="just">
              <a:lnSpc>
                <a:spcPct val="107000"/>
              </a:lnSpc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3.	intenzivnější osvětlení, nebo odlišné zabarvení světla. Světelný zdroj má být umístěn 	nad nebo před přechodem a má zajistit viditelnost chodců z obou směru i na 	čekacích plochách a také viditelnost dopravního značení. Doporučuje se zajistit delší 	dobu osvětlení;</a:t>
            </a:r>
          </a:p>
          <a:p>
            <a:pPr indent="180340" algn="just">
              <a:lnSpc>
                <a:spcPct val="107000"/>
              </a:lnSpc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4.	v přibližovacím úseku před přechodem (cca 50m) má být navržena dělicí čára 	souvislá, aby tak byl zdůrazněn zákaz předjíždění;</a:t>
            </a:r>
          </a:p>
          <a:p>
            <a:pPr indent="180340" algn="just">
              <a:lnSpc>
                <a:spcPct val="107000"/>
              </a:lnSpc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5.	reflexní dopravní značení;</a:t>
            </a:r>
          </a:p>
          <a:p>
            <a:pPr indent="180340" algn="just">
              <a:lnSpc>
                <a:spcPct val="107000"/>
              </a:lnSpc>
            </a:pPr>
            <a:endParaRPr lang="cs-CZ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105353-83B9-433E-B089-B8691EF34D31}"/>
              </a:ext>
            </a:extLst>
          </p:cNvPr>
          <p:cNvSpPr txBox="1"/>
          <p:nvPr/>
        </p:nvSpPr>
        <p:spPr>
          <a:xfrm>
            <a:off x="1073150" y="879930"/>
            <a:ext cx="106236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Doporučená opatření na přechodech pro chodce pro zvýšení bezpečnosti </a:t>
            </a:r>
            <a:r>
              <a:rPr lang="cs-CZ" dirty="0"/>
              <a:t>(MINISTERSTVO PRO MÍSTNÍ ROZVOJ. Projektování místních komunikací)</a:t>
            </a:r>
          </a:p>
        </p:txBody>
      </p:sp>
    </p:spTree>
    <p:extLst>
      <p:ext uri="{BB962C8B-B14F-4D97-AF65-F5344CB8AC3E}">
        <p14:creationId xmlns:p14="http://schemas.microsoft.com/office/powerpoint/2010/main" val="129191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6B7BDC80-773B-406E-B408-2D0D6922929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91" y="5647139"/>
            <a:ext cx="4712280" cy="1088823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EA632FF-910F-4BD4-A49E-ACE6E7F13657}"/>
              </a:ext>
            </a:extLst>
          </p:cNvPr>
          <p:cNvSpPr txBox="1"/>
          <p:nvPr/>
        </p:nvSpPr>
        <p:spPr>
          <a:xfrm>
            <a:off x="266670" y="5807472"/>
            <a:ext cx="61527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small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©Studie vnímání vybraných typů přechodů pro chodce řidiči motorových vozidel TL02000461 2022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29A3700-3B6D-4925-A557-D4B527FBEFB6}"/>
              </a:ext>
            </a:extLst>
          </p:cNvPr>
          <p:cNvSpPr txBox="1"/>
          <p:nvPr/>
        </p:nvSpPr>
        <p:spPr>
          <a:xfrm>
            <a:off x="3822700" y="219531"/>
            <a:ext cx="79647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000" dirty="0">
                <a:solidFill>
                  <a:srgbClr val="0070C0"/>
                </a:solidFill>
              </a:rPr>
              <a:t>Doporučení pro realizaci či úpravy u vybraného typu přechodů pro chodce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7EEA181-C18A-467F-BCC9-F4307CC38A5C}"/>
              </a:ext>
            </a:extLst>
          </p:cNvPr>
          <p:cNvSpPr txBox="1"/>
          <p:nvPr/>
        </p:nvSpPr>
        <p:spPr>
          <a:xfrm>
            <a:off x="866716" y="2046955"/>
            <a:ext cx="10623666" cy="4083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6.	</a:t>
            </a: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zvýraznění přerušovanými žlutými signály;</a:t>
            </a:r>
          </a:p>
          <a:p>
            <a:pPr indent="180340" algn="just">
              <a:lnSpc>
                <a:spcPct val="107000"/>
              </a:lnSpc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7.	zvýraznění bílou klikatou čárou před přechodem na vnější straně jízdního pruhu, 	případně po jeho obou stranách;</a:t>
            </a:r>
          </a:p>
          <a:p>
            <a:pPr indent="180340" algn="just">
              <a:lnSpc>
                <a:spcPct val="107000"/>
              </a:lnSpc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8.	v odůvodněných případech zpomalovací prahy, a to široké (případně i úzké) příčné 	prahy před přechodem pro chodce, nebo široké příčné prahy integrované s 	přechodem pro chodce;</a:t>
            </a:r>
          </a:p>
          <a:p>
            <a:pPr indent="180340" algn="just">
              <a:lnSpc>
                <a:spcPct val="107000"/>
              </a:lnSpc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9.	před přechodem se nesmí umísťovat žádná zařízení, která by zabránila rozhledu 	(stánky, neprůhledné boční steny přístřešku, telefonní budky apod.);</a:t>
            </a:r>
          </a:p>
          <a:p>
            <a:pPr indent="180340" algn="just">
              <a:lnSpc>
                <a:spcPct val="107000"/>
              </a:lnSpc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10.	orientační a bezpečnostní úpravy pro osoby s omezenou schopností pohybu a 	orientace.</a:t>
            </a:r>
          </a:p>
          <a:p>
            <a:pPr indent="180340" algn="just">
              <a:lnSpc>
                <a:spcPct val="107000"/>
              </a:lnSpc>
            </a:pPr>
            <a:endParaRPr lang="cs-CZ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105353-83B9-433E-B089-B8691EF34D31}"/>
              </a:ext>
            </a:extLst>
          </p:cNvPr>
          <p:cNvSpPr txBox="1"/>
          <p:nvPr/>
        </p:nvSpPr>
        <p:spPr>
          <a:xfrm>
            <a:off x="1073150" y="879930"/>
            <a:ext cx="106236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Doporučená opatření na přechodech pro chodce pro zvýšení bezpečnosti </a:t>
            </a:r>
            <a:r>
              <a:rPr lang="cs-CZ" dirty="0"/>
              <a:t>(MINISTERSTVO PRO MÍSTNÍ ROZVOJ. Projektování místních komunikací)</a:t>
            </a:r>
          </a:p>
        </p:txBody>
      </p:sp>
    </p:spTree>
    <p:extLst>
      <p:ext uri="{BB962C8B-B14F-4D97-AF65-F5344CB8AC3E}">
        <p14:creationId xmlns:p14="http://schemas.microsoft.com/office/powerpoint/2010/main" val="2674784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6B7BDC80-773B-406E-B408-2D0D6922929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91" y="5647139"/>
            <a:ext cx="4712280" cy="1088823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EA632FF-910F-4BD4-A49E-ACE6E7F13657}"/>
              </a:ext>
            </a:extLst>
          </p:cNvPr>
          <p:cNvSpPr txBox="1"/>
          <p:nvPr/>
        </p:nvSpPr>
        <p:spPr>
          <a:xfrm>
            <a:off x="266670" y="5807472"/>
            <a:ext cx="61527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small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©Studie vnímání vybraných typů přechodů pro chodce řidiči motorových vozidel TL02000461 2022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29A3700-3B6D-4925-A557-D4B527FBEFB6}"/>
              </a:ext>
            </a:extLst>
          </p:cNvPr>
          <p:cNvSpPr txBox="1"/>
          <p:nvPr/>
        </p:nvSpPr>
        <p:spPr>
          <a:xfrm>
            <a:off x="3822700" y="219531"/>
            <a:ext cx="79647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000" dirty="0">
                <a:solidFill>
                  <a:srgbClr val="0070C0"/>
                </a:solidFill>
              </a:rPr>
              <a:t>Doporučení pro realizaci či úpravy u vybraného typu přechodů pro chodce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105353-83B9-433E-B089-B8691EF34D31}"/>
              </a:ext>
            </a:extLst>
          </p:cNvPr>
          <p:cNvSpPr txBox="1"/>
          <p:nvPr/>
        </p:nvSpPr>
        <p:spPr>
          <a:xfrm>
            <a:off x="1073150" y="879930"/>
            <a:ext cx="106236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Doporučená opatření na přechodech pro chodce pro zvýšení bezpečnosti </a:t>
            </a:r>
            <a:r>
              <a:rPr lang="cs-CZ" dirty="0"/>
              <a:t>(MINISTERSTVO PRO MÍSTNÍ ROZVOJ. Projektování místních komunikací)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0AAC31C-3774-49C4-A022-4A545579D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439" y="2053184"/>
            <a:ext cx="8743950" cy="365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88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6B7BDC80-773B-406E-B408-2D0D6922929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91" y="5647139"/>
            <a:ext cx="4712280" cy="1088823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EA632FF-910F-4BD4-A49E-ACE6E7F13657}"/>
              </a:ext>
            </a:extLst>
          </p:cNvPr>
          <p:cNvSpPr txBox="1"/>
          <p:nvPr/>
        </p:nvSpPr>
        <p:spPr>
          <a:xfrm>
            <a:off x="266670" y="5807472"/>
            <a:ext cx="61527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small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©Studie vnímání vybraných typů přechodů pro chodce řidiči motorových vozidel TL02000461 2022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29A3700-3B6D-4925-A557-D4B527FBEFB6}"/>
              </a:ext>
            </a:extLst>
          </p:cNvPr>
          <p:cNvSpPr txBox="1"/>
          <p:nvPr/>
        </p:nvSpPr>
        <p:spPr>
          <a:xfrm>
            <a:off x="3822700" y="219531"/>
            <a:ext cx="79647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000" dirty="0">
                <a:solidFill>
                  <a:srgbClr val="0070C0"/>
                </a:solidFill>
              </a:rPr>
              <a:t>Doporučení pro realizaci či úpravy u vybraného typu přechodů pro chodce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105353-83B9-433E-B089-B8691EF34D31}"/>
              </a:ext>
            </a:extLst>
          </p:cNvPr>
          <p:cNvSpPr txBox="1"/>
          <p:nvPr/>
        </p:nvSpPr>
        <p:spPr>
          <a:xfrm>
            <a:off x="1073150" y="879930"/>
            <a:ext cx="106236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Doporučená opatření na přechodech pro chodce pro zvýšení bezpečnosti </a:t>
            </a:r>
            <a:r>
              <a:rPr lang="cs-CZ" dirty="0"/>
              <a:t>(MINISTERSTVO PRO MÍSTNÍ ROZVOJ. Projektování místních komunikací)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FF46CA8-2DCA-41D0-B368-DD2137C5B8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2341" y="2087362"/>
            <a:ext cx="9766300" cy="358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4295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1565</Words>
  <Application>Microsoft Office PowerPoint</Application>
  <PresentationFormat>Širokoúhlá obrazovka</PresentationFormat>
  <Paragraphs>129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Doporučení pro realizaci či úpravy u vybraného typu přechodů pro chodce certifikovaná metodika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Živé přechody</dc:title>
  <dc:creator>Rymešová Pavla</dc:creator>
  <cp:lastModifiedBy>Rymešová Pavla</cp:lastModifiedBy>
  <cp:revision>16</cp:revision>
  <dcterms:created xsi:type="dcterms:W3CDTF">2022-05-18T18:37:08Z</dcterms:created>
  <dcterms:modified xsi:type="dcterms:W3CDTF">2022-05-18T21:05:37Z</dcterms:modified>
</cp:coreProperties>
</file>