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57" r:id="rId4"/>
    <p:sldId id="260" r:id="rId5"/>
    <p:sldId id="258" r:id="rId6"/>
    <p:sldId id="267" r:id="rId7"/>
    <p:sldId id="274" r:id="rId8"/>
    <p:sldId id="271" r:id="rId9"/>
    <p:sldId id="272" r:id="rId10"/>
    <p:sldId id="273" r:id="rId11"/>
    <p:sldId id="270" r:id="rId12"/>
    <p:sldId id="265" r:id="rId13"/>
    <p:sldId id="276" r:id="rId14"/>
    <p:sldId id="275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BFD"/>
    <a:srgbClr val="1C9834"/>
    <a:srgbClr val="E0E0E0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571" autoAdjust="0"/>
  </p:normalViewPr>
  <p:slideViewPr>
    <p:cSldViewPr snapToGrid="0">
      <p:cViewPr varScale="1">
        <p:scale>
          <a:sx n="59" d="100"/>
          <a:sy n="59" d="100"/>
        </p:scale>
        <p:origin x="9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8761C-1DD5-4651-AE4C-A2EC16685DA5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56010-1F82-4560-A387-33E6C66A9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428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limity využití půdy (aplikace VUMOP)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Nevýhradní ložiska nerostných surovin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56010-1F82-4560-A387-33E6C66A9B5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94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56010-1F82-4560-A387-33E6C66A9B5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118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56010-1F82-4560-A387-33E6C66A9B5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416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56010-1F82-4560-A387-33E6C66A9B5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94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FAFE-D788-4C13-B568-70FF42AA0BE4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4CC-D869-4558-8DD1-B34A9998A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85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FAFE-D788-4C13-B568-70FF42AA0BE4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4CC-D869-4558-8DD1-B34A9998A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86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FAFE-D788-4C13-B568-70FF42AA0BE4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4CC-D869-4558-8DD1-B34A9998A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68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FAFE-D788-4C13-B568-70FF42AA0BE4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4CC-D869-4558-8DD1-B34A9998A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22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FAFE-D788-4C13-B568-70FF42AA0BE4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4CC-D869-4558-8DD1-B34A9998A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443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FAFE-D788-4C13-B568-70FF42AA0BE4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4CC-D869-4558-8DD1-B34A9998A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60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FAFE-D788-4C13-B568-70FF42AA0BE4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4CC-D869-4558-8DD1-B34A9998A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08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FAFE-D788-4C13-B568-70FF42AA0BE4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4CC-D869-4558-8DD1-B34A9998A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7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FAFE-D788-4C13-B568-70FF42AA0BE4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4CC-D869-4558-8DD1-B34A9998A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9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FAFE-D788-4C13-B568-70FF42AA0BE4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4CC-D869-4558-8DD1-B34A9998A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45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FAFE-D788-4C13-B568-70FF42AA0BE4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4CC-D869-4558-8DD1-B34A9998A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73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5FAFE-D788-4C13-B568-70FF42AA0BE4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1A4CC-D869-4558-8DD1-B34A9998A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78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esmir.cz/cz/o-nas/autori/v/vopravil-jan.html" TargetMode="External"/><Relationship Id="rId2" Type="http://schemas.openxmlformats.org/officeDocument/2006/relationships/hyperlink" Target="https://vesmir.cz/cz/o-nas/autori/h/huislova-petr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pej.vumop.cz/" TargetMode="External"/><Relationship Id="rId4" Type="http://schemas.openxmlformats.org/officeDocument/2006/relationships/hyperlink" Target="https://vesmir.cz/cz/o-nas/autori/h/hladik-jiri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pej.vumop.cz/83401" TargetMode="External"/><Relationship Id="rId3" Type="http://schemas.openxmlformats.org/officeDocument/2006/relationships/hyperlink" Target="https://bpej.vumop.cz/30100" TargetMode="External"/><Relationship Id="rId7" Type="http://schemas.openxmlformats.org/officeDocument/2006/relationships/hyperlink" Target="https://bpej.vumop.cz/93601" TargetMode="External"/><Relationship Id="rId2" Type="http://schemas.openxmlformats.org/officeDocument/2006/relationships/hyperlink" Target="https://bpej.vumop.cz/303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pej.vumop.cz/31100" TargetMode="External"/><Relationship Id="rId11" Type="http://schemas.openxmlformats.org/officeDocument/2006/relationships/hyperlink" Target="https://bpej.vumop.cz/83421" TargetMode="External"/><Relationship Id="rId5" Type="http://schemas.openxmlformats.org/officeDocument/2006/relationships/hyperlink" Target="https://bpej.vumop.cz/31000" TargetMode="External"/><Relationship Id="rId10" Type="http://schemas.openxmlformats.org/officeDocument/2006/relationships/hyperlink" Target="https://bpej.vumop.cz/83521" TargetMode="External"/><Relationship Id="rId4" Type="http://schemas.openxmlformats.org/officeDocument/2006/relationships/hyperlink" Target="https://bpej.vumop.cz/30200" TargetMode="External"/><Relationship Id="rId9" Type="http://schemas.openxmlformats.org/officeDocument/2006/relationships/hyperlink" Target="https://bpej.vumop.cz/9362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367502"/>
            <a:ext cx="9144000" cy="968666"/>
          </a:xfrm>
        </p:spPr>
        <p:txBody>
          <a:bodyPr>
            <a:normAutofit/>
          </a:bodyPr>
          <a:lstStyle/>
          <a:p>
            <a:r>
              <a:rPr lang="cs-CZ" sz="2800" b="1" dirty="0"/>
              <a:t>Návrh aktualizace tříd ochrany zemědělské půdy s ohledem na výraznější akceptaci produkčních schopnosti půd v ČR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63570" y="3866894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Zdeňka Gebeltová</a:t>
            </a:r>
          </a:p>
          <a:p>
            <a:r>
              <a:rPr lang="cs-CZ" dirty="0"/>
              <a:t>Mansoor Maitah</a:t>
            </a:r>
          </a:p>
          <a:p>
            <a:endParaRPr lang="cs-CZ" dirty="0"/>
          </a:p>
          <a:p>
            <a:r>
              <a:rPr lang="cs-CZ" sz="2000" dirty="0"/>
              <a:t>Katedra ekonomiky, PEF, ČZU v Praze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34E037-29D6-48FC-A1A4-DF805D0D7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403" y="266359"/>
            <a:ext cx="3856745" cy="72350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490BCAD-1EF0-4383-B595-0743780BB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195" y="290636"/>
            <a:ext cx="2955596" cy="683891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06227D68-88BF-4F31-9FCE-DA68DBD6596A}"/>
              </a:ext>
            </a:extLst>
          </p:cNvPr>
          <p:cNvCxnSpPr>
            <a:cxnSpLocks/>
          </p:cNvCxnSpPr>
          <p:nvPr/>
        </p:nvCxnSpPr>
        <p:spPr>
          <a:xfrm>
            <a:off x="357809" y="1122363"/>
            <a:ext cx="11290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D4D07E90-436E-4BF5-81D7-ECBF65FCC45A}"/>
              </a:ext>
            </a:extLst>
          </p:cNvPr>
          <p:cNvCxnSpPr>
            <a:cxnSpLocks/>
          </p:cNvCxnSpPr>
          <p:nvPr/>
        </p:nvCxnSpPr>
        <p:spPr>
          <a:xfrm>
            <a:off x="390939" y="6142425"/>
            <a:ext cx="11290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>
            <a:extLst>
              <a:ext uri="{FF2B5EF4-FFF2-40B4-BE49-F238E27FC236}">
                <a16:creationId xmlns:a16="http://schemas.microsoft.com/office/drawing/2014/main" id="{F34BE950-E208-48E8-85B5-5BAD4CF9F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9201" y="5611699"/>
            <a:ext cx="1110333" cy="10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D1B309E-5C3A-46AB-B4A2-C3DF036786E8}"/>
              </a:ext>
            </a:extLst>
          </p:cNvPr>
          <p:cNvSpPr/>
          <p:nvPr/>
        </p:nvSpPr>
        <p:spPr>
          <a:xfrm>
            <a:off x="886061" y="1283758"/>
            <a:ext cx="11086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+mj-lt"/>
              </a:rPr>
              <a:t>"</a:t>
            </a:r>
            <a:r>
              <a:rPr lang="cs-CZ" b="1" dirty="0">
                <a:solidFill>
                  <a:srgbClr val="000000"/>
                </a:solidFill>
                <a:latin typeface="+mj-lt"/>
              </a:rPr>
              <a:t>Udržitelné hospodaření s přírodními zdroji s důrazem na mimoprodukční a produkční schopnosti půdy". 23.11.2020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 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48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A3BC75E-FE59-4272-8783-E4367A54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753" y="509868"/>
            <a:ext cx="1558047" cy="832549"/>
          </a:xfrm>
          <a:prstGeom prst="rect">
            <a:avLst/>
          </a:prstGeom>
        </p:spPr>
      </p:pic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2682386-3585-4ACF-8056-5CB98E39E0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494168"/>
              </p:ext>
            </p:extLst>
          </p:nvPr>
        </p:nvGraphicFramePr>
        <p:xfrm>
          <a:off x="868017" y="1690688"/>
          <a:ext cx="9796670" cy="4293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1696">
                  <a:extLst>
                    <a:ext uri="{9D8B030D-6E8A-4147-A177-3AD203B41FA5}">
                      <a16:colId xmlns:a16="http://schemas.microsoft.com/office/drawing/2014/main" val="238072287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69490839"/>
                    </a:ext>
                  </a:extLst>
                </a:gridCol>
                <a:gridCol w="815008">
                  <a:extLst>
                    <a:ext uri="{9D8B030D-6E8A-4147-A177-3AD203B41FA5}">
                      <a16:colId xmlns:a16="http://schemas.microsoft.com/office/drawing/2014/main" val="451326732"/>
                    </a:ext>
                  </a:extLst>
                </a:gridCol>
                <a:gridCol w="824948">
                  <a:extLst>
                    <a:ext uri="{9D8B030D-6E8A-4147-A177-3AD203B41FA5}">
                      <a16:colId xmlns:a16="http://schemas.microsoft.com/office/drawing/2014/main" val="2160459624"/>
                    </a:ext>
                  </a:extLst>
                </a:gridCol>
                <a:gridCol w="1232452">
                  <a:extLst>
                    <a:ext uri="{9D8B030D-6E8A-4147-A177-3AD203B41FA5}">
                      <a16:colId xmlns:a16="http://schemas.microsoft.com/office/drawing/2014/main" val="1073855152"/>
                    </a:ext>
                  </a:extLst>
                </a:gridCol>
                <a:gridCol w="1192696">
                  <a:extLst>
                    <a:ext uri="{9D8B030D-6E8A-4147-A177-3AD203B41FA5}">
                      <a16:colId xmlns:a16="http://schemas.microsoft.com/office/drawing/2014/main" val="2747211180"/>
                    </a:ext>
                  </a:extLst>
                </a:gridCol>
                <a:gridCol w="894522">
                  <a:extLst>
                    <a:ext uri="{9D8B030D-6E8A-4147-A177-3AD203B41FA5}">
                      <a16:colId xmlns:a16="http://schemas.microsoft.com/office/drawing/2014/main" val="3406958703"/>
                    </a:ext>
                  </a:extLst>
                </a:gridCol>
                <a:gridCol w="983974">
                  <a:extLst>
                    <a:ext uri="{9D8B030D-6E8A-4147-A177-3AD203B41FA5}">
                      <a16:colId xmlns:a16="http://schemas.microsoft.com/office/drawing/2014/main" val="3238905849"/>
                    </a:ext>
                  </a:extLst>
                </a:gridCol>
                <a:gridCol w="248478">
                  <a:extLst>
                    <a:ext uri="{9D8B030D-6E8A-4147-A177-3AD203B41FA5}">
                      <a16:colId xmlns:a16="http://schemas.microsoft.com/office/drawing/2014/main" val="2598176048"/>
                    </a:ext>
                  </a:extLst>
                </a:gridCol>
                <a:gridCol w="894522">
                  <a:extLst>
                    <a:ext uri="{9D8B030D-6E8A-4147-A177-3AD203B41FA5}">
                      <a16:colId xmlns:a16="http://schemas.microsoft.com/office/drawing/2014/main" val="296060691"/>
                    </a:ext>
                  </a:extLst>
                </a:gridCol>
                <a:gridCol w="983974">
                  <a:extLst>
                    <a:ext uri="{9D8B030D-6E8A-4147-A177-3AD203B41FA5}">
                      <a16:colId xmlns:a16="http://schemas.microsoft.com/office/drawing/2014/main" val="1002431063"/>
                    </a:ext>
                  </a:extLst>
                </a:gridCol>
              </a:tblGrid>
              <a:tr h="109387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BPEJ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výnos - normativní báze (V</a:t>
                      </a:r>
                      <a:r>
                        <a:rPr lang="cs-CZ" sz="1800" u="none" strike="noStrike" baseline="-25000" dirty="0">
                          <a:effectLst/>
                          <a:latin typeface="+mj-lt"/>
                        </a:rPr>
                        <a:t>HPJKJ</a:t>
                      </a:r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kód svahu a expozice (</a:t>
                      </a:r>
                      <a:r>
                        <a:rPr lang="cs-CZ" sz="1800" u="none" strike="noStrike" dirty="0" err="1">
                          <a:effectLst/>
                          <a:latin typeface="+mj-lt"/>
                        </a:rPr>
                        <a:t>k</a:t>
                      </a:r>
                      <a:r>
                        <a:rPr lang="cs-CZ" sz="1800" u="none" strike="noStrike" baseline="-25000" dirty="0" err="1">
                          <a:effectLst/>
                          <a:latin typeface="+mj-lt"/>
                        </a:rPr>
                        <a:t>exp</a:t>
                      </a:r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kód </a:t>
                      </a:r>
                    </a:p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pro svažitost  (</a:t>
                      </a:r>
                      <a:r>
                        <a:rPr lang="cs-CZ" sz="1800" u="none" strike="noStrike" dirty="0" err="1">
                          <a:effectLst/>
                          <a:latin typeface="+mj-lt"/>
                        </a:rPr>
                        <a:t>k</a:t>
                      </a:r>
                      <a:r>
                        <a:rPr lang="cs-CZ" sz="1800" u="none" strike="noStrike" baseline="-25000" dirty="0" err="1">
                          <a:effectLst/>
                          <a:latin typeface="+mj-lt"/>
                        </a:rPr>
                        <a:t>sva</a:t>
                      </a:r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kód </a:t>
                      </a:r>
                    </a:p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pro hloubka </a:t>
                      </a:r>
                    </a:p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a skelet </a:t>
                      </a:r>
                    </a:p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cs-CZ" sz="1800" u="none" strike="noStrike" dirty="0" err="1">
                          <a:effectLst/>
                          <a:latin typeface="+mj-lt"/>
                        </a:rPr>
                        <a:t>k</a:t>
                      </a:r>
                      <a:r>
                        <a:rPr lang="cs-CZ" sz="1800" u="none" strike="noStrike" baseline="-25000" dirty="0" err="1">
                          <a:effectLst/>
                          <a:latin typeface="+mj-lt"/>
                        </a:rPr>
                        <a:t>hlsk</a:t>
                      </a:r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normativní </a:t>
                      </a:r>
                    </a:p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výnos </a:t>
                      </a:r>
                    </a:p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za BPEJ </a:t>
                      </a:r>
                    </a:p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upravený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pořadí </a:t>
                      </a:r>
                    </a:p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(plodiny)</a:t>
                      </a:r>
                    </a:p>
                    <a:p>
                      <a:pPr algn="l" fontAlgn="b"/>
                      <a:endParaRPr lang="cs-CZ" sz="180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Bodová </a:t>
                      </a:r>
                    </a:p>
                    <a:p>
                      <a:pPr algn="l" fontAlgn="b"/>
                      <a:r>
                        <a:rPr lang="cs-C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výnosnost(</a:t>
                      </a:r>
                      <a:r>
                        <a:rPr lang="cs-C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)</a:t>
                      </a:r>
                    </a:p>
                    <a:p>
                      <a:pPr algn="l" fontAlgn="b"/>
                      <a:r>
                        <a:rPr lang="cs-C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(10-100b)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BPEJ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Bodová výnosnost UZEI</a:t>
                      </a:r>
                    </a:p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(6-100b)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907914"/>
                  </a:ext>
                </a:extLst>
              </a:tr>
              <a:tr h="279127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5.78.89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1,66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0,85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0,87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1,23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2190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4.77.89 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620968"/>
                  </a:ext>
                </a:extLst>
              </a:tr>
              <a:tr h="324161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3.78.89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1,66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0,85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0,87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1,23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2191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3.74.43 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98494"/>
                  </a:ext>
                </a:extLst>
              </a:tr>
              <a:tr h="328670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  <a:latin typeface="+mj-lt"/>
                        </a:rPr>
                        <a:t>4.77.89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1,70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0,96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0,85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0,87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1,21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2192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3.74.41 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079942"/>
                  </a:ext>
                </a:extLst>
              </a:tr>
              <a:tr h="328670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  <a:latin typeface="+mj-lt"/>
                        </a:rPr>
                        <a:t>2.77.89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1,73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0,93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0,85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0,87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1,19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2193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3.74.13 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321438"/>
                  </a:ext>
                </a:extLst>
              </a:tr>
              <a:tr h="328670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  <a:latin typeface="+mj-lt"/>
                        </a:rPr>
                        <a:t>1.77.89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1,70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0,93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0,85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0,87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1,17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2194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2.78.89 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80297"/>
                  </a:ext>
                </a:extLst>
              </a:tr>
              <a:tr h="328670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4.78.89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1,62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0,96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0,85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0,87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1,15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2195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2.77.89 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484259"/>
                  </a:ext>
                </a:extLst>
              </a:tr>
              <a:tr h="328670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  <a:latin typeface="+mj-lt"/>
                        </a:rPr>
                        <a:t>0.77.89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1,71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0,90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0,85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0,87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1,14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2196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1.78.89 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084049"/>
                  </a:ext>
                </a:extLst>
              </a:tr>
              <a:tr h="328670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  <a:latin typeface="+mj-lt"/>
                        </a:rPr>
                        <a:t>2.78.89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1,64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0,93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0,85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0,87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1,13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2197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1.77.89 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375248"/>
                  </a:ext>
                </a:extLst>
              </a:tr>
              <a:tr h="328670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  <a:latin typeface="+mj-lt"/>
                        </a:rPr>
                        <a:t>1.78.89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1,62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0,93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0,85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0,87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1,11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2198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0.78.89 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651507"/>
                  </a:ext>
                </a:extLst>
              </a:tr>
              <a:tr h="279127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  <a:latin typeface="+mj-lt"/>
                        </a:rPr>
                        <a:t>0.78.89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1,63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0,90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0,85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0,87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1,08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2199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0.77.89 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462719"/>
                  </a:ext>
                </a:extLst>
              </a:tr>
            </a:tbl>
          </a:graphicData>
        </a:graphic>
      </p:graphicFrame>
      <p:sp>
        <p:nvSpPr>
          <p:cNvPr id="7" name="Nadpis 1">
            <a:extLst>
              <a:ext uri="{FF2B5EF4-FFF2-40B4-BE49-F238E27FC236}">
                <a16:creationId xmlns:a16="http://schemas.microsoft.com/office/drawing/2014/main" id="{D0D500A5-2F39-46C0-AB4D-D8486488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1496" cy="1325563"/>
          </a:xfrm>
        </p:spPr>
        <p:txBody>
          <a:bodyPr/>
          <a:lstStyle/>
          <a:p>
            <a:r>
              <a:rPr lang="cs-CZ" dirty="0"/>
              <a:t>Výsledky – dle </a:t>
            </a:r>
            <a:r>
              <a:rPr lang="cs-CZ" dirty="0" err="1"/>
              <a:t>norm</a:t>
            </a:r>
            <a:r>
              <a:rPr lang="cs-CZ" dirty="0"/>
              <a:t>. výnosu komodity TTP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D53E3BE-D72E-4F4A-9068-C87329845320}"/>
              </a:ext>
            </a:extLst>
          </p:cNvPr>
          <p:cNvSpPr txBox="1"/>
          <p:nvPr/>
        </p:nvSpPr>
        <p:spPr>
          <a:xfrm>
            <a:off x="868017" y="5967668"/>
            <a:ext cx="9796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latin typeface="+mj-lt"/>
              </a:rPr>
              <a:t>Zdroj: Vlastní zpracování dle Voltr a kol., 2012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600960E-2FB0-49FE-804B-CBE47F034015}"/>
              </a:ext>
            </a:extLst>
          </p:cNvPr>
          <p:cNvSpPr/>
          <p:nvPr/>
        </p:nvSpPr>
        <p:spPr>
          <a:xfrm>
            <a:off x="868017" y="1390043"/>
            <a:ext cx="24967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>
                <a:latin typeface="+mj-lt"/>
              </a:rPr>
              <a:t>Tab. 8 Bodová výnosnost – TTP</a:t>
            </a:r>
          </a:p>
        </p:txBody>
      </p:sp>
    </p:spTree>
    <p:extLst>
      <p:ext uri="{BB962C8B-B14F-4D97-AF65-F5344CB8AC3E}">
        <p14:creationId xmlns:p14="http://schemas.microsoft.com/office/powerpoint/2010/main" val="415514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4">
            <a:extLst>
              <a:ext uri="{FF2B5EF4-FFF2-40B4-BE49-F238E27FC236}">
                <a16:creationId xmlns:a16="http://schemas.microsoft.com/office/drawing/2014/main" id="{070715B4-11E4-4B75-859F-FA76A6A3FC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831826"/>
              </p:ext>
            </p:extLst>
          </p:nvPr>
        </p:nvGraphicFramePr>
        <p:xfrm>
          <a:off x="838200" y="2213249"/>
          <a:ext cx="10068340" cy="307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427">
                  <a:extLst>
                    <a:ext uri="{9D8B030D-6E8A-4147-A177-3AD203B41FA5}">
                      <a16:colId xmlns:a16="http://schemas.microsoft.com/office/drawing/2014/main" val="1418550421"/>
                    </a:ext>
                  </a:extLst>
                </a:gridCol>
                <a:gridCol w="1043608">
                  <a:extLst>
                    <a:ext uri="{9D8B030D-6E8A-4147-A177-3AD203B41FA5}">
                      <a16:colId xmlns:a16="http://schemas.microsoft.com/office/drawing/2014/main" val="2368317942"/>
                    </a:ext>
                  </a:extLst>
                </a:gridCol>
                <a:gridCol w="1510748">
                  <a:extLst>
                    <a:ext uri="{9D8B030D-6E8A-4147-A177-3AD203B41FA5}">
                      <a16:colId xmlns:a16="http://schemas.microsoft.com/office/drawing/2014/main" val="1330098375"/>
                    </a:ext>
                  </a:extLst>
                </a:gridCol>
                <a:gridCol w="1252331">
                  <a:extLst>
                    <a:ext uri="{9D8B030D-6E8A-4147-A177-3AD203B41FA5}">
                      <a16:colId xmlns:a16="http://schemas.microsoft.com/office/drawing/2014/main" val="388009249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931298419"/>
                    </a:ext>
                  </a:extLst>
                </a:gridCol>
                <a:gridCol w="983973">
                  <a:extLst>
                    <a:ext uri="{9D8B030D-6E8A-4147-A177-3AD203B41FA5}">
                      <a16:colId xmlns:a16="http://schemas.microsoft.com/office/drawing/2014/main" val="4250888286"/>
                    </a:ext>
                  </a:extLst>
                </a:gridCol>
                <a:gridCol w="670243">
                  <a:extLst>
                    <a:ext uri="{9D8B030D-6E8A-4147-A177-3AD203B41FA5}">
                      <a16:colId xmlns:a16="http://schemas.microsoft.com/office/drawing/2014/main" val="3663876351"/>
                    </a:ext>
                  </a:extLst>
                </a:gridCol>
                <a:gridCol w="945769">
                  <a:extLst>
                    <a:ext uri="{9D8B030D-6E8A-4147-A177-3AD203B41FA5}">
                      <a16:colId xmlns:a16="http://schemas.microsoft.com/office/drawing/2014/main" val="3914244310"/>
                    </a:ext>
                  </a:extLst>
                </a:gridCol>
                <a:gridCol w="778700">
                  <a:extLst>
                    <a:ext uri="{9D8B030D-6E8A-4147-A177-3AD203B41FA5}">
                      <a16:colId xmlns:a16="http://schemas.microsoft.com/office/drawing/2014/main" val="3228310311"/>
                    </a:ext>
                  </a:extLst>
                </a:gridCol>
                <a:gridCol w="666541">
                  <a:extLst>
                    <a:ext uri="{9D8B030D-6E8A-4147-A177-3AD203B41FA5}">
                      <a16:colId xmlns:a16="http://schemas.microsoft.com/office/drawing/2014/main" val="2296381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  <a:latin typeface="+mj-lt"/>
                        </a:rPr>
                        <a:t>Výnosnost</a:t>
                      </a:r>
                    </a:p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  <a:latin typeface="+mj-lt"/>
                        </a:rPr>
                        <a:t>(Body) </a:t>
                      </a:r>
                      <a:r>
                        <a:rPr lang="cs-CZ" sz="170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  <a:latin typeface="+mj-lt"/>
                        </a:rPr>
                        <a:t>Produkční</a:t>
                      </a:r>
                    </a:p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  <a:latin typeface="+mj-lt"/>
                        </a:rPr>
                        <a:t> třída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  <a:latin typeface="+mj-lt"/>
                        </a:rPr>
                        <a:t>Charakteristika  </a:t>
                      </a:r>
                    </a:p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  <a:latin typeface="+mj-lt"/>
                        </a:rPr>
                        <a:t>z hlediska </a:t>
                      </a:r>
                    </a:p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  <a:latin typeface="+mj-lt"/>
                        </a:rPr>
                        <a:t>zemědělství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  <a:latin typeface="+mj-lt"/>
                        </a:rPr>
                        <a:t>Vhodné pro </a:t>
                      </a:r>
                    </a:p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  <a:latin typeface="+mj-lt"/>
                        </a:rPr>
                        <a:t>zemědělství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  <a:latin typeface="+mj-lt"/>
                        </a:rPr>
                        <a:t>normativní</a:t>
                      </a:r>
                    </a:p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  <a:latin typeface="+mj-lt"/>
                        </a:rPr>
                        <a:t>výnosy </a:t>
                      </a:r>
                    </a:p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  <a:latin typeface="+mj-lt"/>
                        </a:rPr>
                        <a:t>pšenice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  <a:latin typeface="+mj-lt"/>
                        </a:rPr>
                        <a:t>Počet </a:t>
                      </a:r>
                    </a:p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  <a:latin typeface="+mj-lt"/>
                        </a:rPr>
                        <a:t>BPEJ</a:t>
                      </a:r>
                    </a:p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  <a:latin typeface="+mj-lt"/>
                        </a:rPr>
                        <a:t>(nově)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  <a:latin typeface="+mj-lt"/>
                          <a:sym typeface="Symbol" panose="05050102010706020507" pitchFamily="18" charset="2"/>
                        </a:rPr>
                        <a:t></a:t>
                      </a:r>
                    </a:p>
                    <a:p>
                      <a:pPr algn="ctr"/>
                      <a:r>
                        <a:rPr lang="cs-CZ" sz="1700" dirty="0">
                          <a:solidFill>
                            <a:schemeClr val="tx1"/>
                          </a:solidFill>
                          <a:latin typeface="+mj-lt"/>
                          <a:sym typeface="Symbol" panose="05050102010706020507" pitchFamily="18" charset="2"/>
                        </a:rPr>
                        <a:t>BPEJ</a:t>
                      </a:r>
                      <a:endParaRPr lang="cs-CZ" sz="17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Třída </a:t>
                      </a:r>
                    </a:p>
                    <a:p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ochrany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rgbClr val="002060"/>
                          </a:solidFill>
                          <a:latin typeface="+mj-lt"/>
                        </a:rPr>
                        <a:t>Počet </a:t>
                      </a:r>
                    </a:p>
                    <a:p>
                      <a:pPr algn="ctr"/>
                      <a:r>
                        <a:rPr lang="cs-CZ" sz="1700" dirty="0">
                          <a:solidFill>
                            <a:srgbClr val="002060"/>
                          </a:solidFill>
                          <a:latin typeface="+mj-lt"/>
                        </a:rPr>
                        <a:t>BPEJ</a:t>
                      </a:r>
                    </a:p>
                    <a:p>
                      <a:pPr algn="ctr"/>
                      <a:r>
                        <a:rPr lang="cs-CZ" sz="1700" dirty="0">
                          <a:solidFill>
                            <a:srgbClr val="002060"/>
                          </a:solidFill>
                          <a:latin typeface="+mj-lt"/>
                        </a:rPr>
                        <a:t>(staré)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BPEJ</a:t>
                      </a:r>
                      <a:endParaRPr lang="cs-CZ" sz="1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cs-CZ" sz="17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78571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cs-CZ" sz="1700" b="1" dirty="0">
                          <a:solidFill>
                            <a:srgbClr val="FF0000"/>
                          </a:solidFill>
                          <a:latin typeface="+mj-lt"/>
                        </a:rPr>
                        <a:t>100 -   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700" b="1" dirty="0">
                          <a:solidFill>
                            <a:srgbClr val="FF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cs-CZ" sz="1700" b="1" dirty="0">
                          <a:solidFill>
                            <a:srgbClr val="FF0000"/>
                          </a:solidFill>
                          <a:latin typeface="+mj-lt"/>
                        </a:rPr>
                        <a:t>Produkčně </a:t>
                      </a:r>
                    </a:p>
                    <a:p>
                      <a:pPr algn="r"/>
                      <a:r>
                        <a:rPr lang="cs-CZ" sz="1700" b="1" dirty="0">
                          <a:solidFill>
                            <a:srgbClr val="FF0000"/>
                          </a:solidFill>
                          <a:latin typeface="+mj-lt"/>
                        </a:rPr>
                        <a:t>cenné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cs-CZ" sz="1700" b="1" dirty="0">
                          <a:solidFill>
                            <a:srgbClr val="FF0000"/>
                          </a:solidFill>
                          <a:latin typeface="+mj-lt"/>
                        </a:rPr>
                        <a:t>ANO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cs-CZ" sz="1700" b="1" dirty="0">
                          <a:solidFill>
                            <a:srgbClr val="FF0000"/>
                          </a:solidFill>
                          <a:latin typeface="+mj-lt"/>
                        </a:rPr>
                        <a:t>ANO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1" dirty="0">
                          <a:solidFill>
                            <a:srgbClr val="FF0000"/>
                          </a:solidFill>
                          <a:latin typeface="+mj-lt"/>
                        </a:rPr>
                        <a:t>152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cs-CZ" sz="1700" b="1" dirty="0">
                          <a:solidFill>
                            <a:srgbClr val="FF0000"/>
                          </a:solidFill>
                          <a:latin typeface="+mj-lt"/>
                        </a:rPr>
                        <a:t>152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/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700" b="1" dirty="0">
                          <a:solidFill>
                            <a:srgbClr val="FF0000"/>
                          </a:solidFill>
                          <a:latin typeface="+mj-lt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cs-CZ" sz="1700" b="1" dirty="0">
                          <a:solidFill>
                            <a:srgbClr val="FF0000"/>
                          </a:solidFill>
                          <a:latin typeface="+mj-lt"/>
                        </a:rPr>
                        <a:t>254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0624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cs-CZ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cs-CZ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cs-CZ" sz="2000" b="1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cs-CZ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/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700" b="1" dirty="0">
                          <a:solidFill>
                            <a:srgbClr val="FF0000"/>
                          </a:solidFill>
                          <a:latin typeface="+mj-lt"/>
                        </a:rPr>
                        <a:t>174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317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+mj-lt"/>
                        </a:rPr>
                        <a:t>  80  -  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+mj-lt"/>
                        </a:rPr>
                        <a:t>Pr</a:t>
                      </a:r>
                      <a:r>
                        <a:rPr lang="cs-CZ" sz="17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ů</a:t>
                      </a:r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+mj-lt"/>
                        </a:rPr>
                        <a:t>měrné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+mj-lt"/>
                        </a:rPr>
                        <a:t>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+mj-lt"/>
                        </a:rPr>
                        <a:t>454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+mj-lt"/>
                        </a:rPr>
                        <a:t>454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/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+mj-lt"/>
                        </a:rPr>
                        <a:t>303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+mj-lt"/>
                        </a:rPr>
                        <a:t>303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851705"/>
                  </a:ext>
                </a:extLst>
              </a:tr>
              <a:tr h="287876">
                <a:tc>
                  <a:txBody>
                    <a:bodyPr/>
                    <a:lstStyle/>
                    <a:p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+mj-lt"/>
                        </a:rPr>
                        <a:t>  70  -  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+mj-lt"/>
                        </a:rPr>
                        <a:t>podprůměrné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+mj-lt"/>
                        </a:rPr>
                        <a:t>ANO/NE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+mj-lt"/>
                        </a:rPr>
                        <a:t>1209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+mj-lt"/>
                        </a:rPr>
                        <a:t>1593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/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+mj-lt"/>
                        </a:rPr>
                        <a:t>596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+mj-lt"/>
                        </a:rPr>
                        <a:t>1652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964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+mj-lt"/>
                        </a:rPr>
                        <a:t>  34  - 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+mj-lt"/>
                        </a:rPr>
                        <a:t>postradatelné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+mj-lt"/>
                        </a:rPr>
                        <a:t>MÁLO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+mj-lt"/>
                        </a:rPr>
                        <a:t>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+mj-lt"/>
                        </a:rPr>
                        <a:t>384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/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+mj-lt"/>
                        </a:rPr>
                        <a:t>1056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2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52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7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7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7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7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7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7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+mj-lt"/>
                        </a:rPr>
                        <a:t>2199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7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7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+mj-lt"/>
                        </a:rPr>
                        <a:t>2199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682106"/>
                  </a:ext>
                </a:extLst>
              </a:tr>
            </a:tbl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D6A7E6AC-51A0-4DC5-B389-22B730387C81}"/>
              </a:ext>
            </a:extLst>
          </p:cNvPr>
          <p:cNvSpPr/>
          <p:nvPr/>
        </p:nvSpPr>
        <p:spPr>
          <a:xfrm>
            <a:off x="748748" y="5971143"/>
            <a:ext cx="6524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+mj-lt"/>
              </a:rPr>
              <a:t>*) v závislosti na výši normativního upraveného výnosu pšenice (TTP)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61C22B0-AB3D-4CE6-BCBF-DFCC5A176D99}"/>
              </a:ext>
            </a:extLst>
          </p:cNvPr>
          <p:cNvSpPr txBox="1">
            <a:spLocks/>
          </p:cNvSpPr>
          <p:nvPr/>
        </p:nvSpPr>
        <p:spPr>
          <a:xfrm>
            <a:off x="747400" y="3910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Návrh ČTYŘ produkčních tříd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0B1D501-77F3-4585-8043-57030F87B879}"/>
              </a:ext>
            </a:extLst>
          </p:cNvPr>
          <p:cNvSpPr txBox="1"/>
          <p:nvPr/>
        </p:nvSpPr>
        <p:spPr>
          <a:xfrm>
            <a:off x="838200" y="5303611"/>
            <a:ext cx="10040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latin typeface="+mj-lt"/>
              </a:rPr>
              <a:t>Zdroj: Vlastní zpracování dle Voltr a kol. 2012, VÚMOP, 2019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9343E536-E267-4494-A32F-24D60313DE26}"/>
              </a:ext>
            </a:extLst>
          </p:cNvPr>
          <p:cNvGrpSpPr/>
          <p:nvPr/>
        </p:nvGrpSpPr>
        <p:grpSpPr>
          <a:xfrm>
            <a:off x="8802674" y="817125"/>
            <a:ext cx="2284861" cy="543837"/>
            <a:chOff x="9405789" y="311286"/>
            <a:chExt cx="2284861" cy="543837"/>
          </a:xfrm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A55A6536-9DA9-49CF-9D13-BF02BF8E3FE3}"/>
                </a:ext>
              </a:extLst>
            </p:cNvPr>
            <p:cNvSpPr/>
            <p:nvPr/>
          </p:nvSpPr>
          <p:spPr>
            <a:xfrm>
              <a:off x="10139856" y="662558"/>
              <a:ext cx="399639" cy="18460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II</a:t>
              </a: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F3ED4328-C08F-4D75-B64A-EAB8C1613D6C}"/>
                </a:ext>
              </a:extLst>
            </p:cNvPr>
            <p:cNvSpPr/>
            <p:nvPr/>
          </p:nvSpPr>
          <p:spPr>
            <a:xfrm>
              <a:off x="10611160" y="665270"/>
              <a:ext cx="399639" cy="1846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III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D79C88F6-22A7-4A4A-9735-4DEE07F3D5F1}"/>
                </a:ext>
              </a:extLst>
            </p:cNvPr>
            <p:cNvSpPr/>
            <p:nvPr/>
          </p:nvSpPr>
          <p:spPr>
            <a:xfrm>
              <a:off x="11082411" y="670522"/>
              <a:ext cx="399639" cy="1846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IV</a:t>
              </a: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C858037B-911F-463A-B0BE-AA7072DC7B5A}"/>
                </a:ext>
              </a:extLst>
            </p:cNvPr>
            <p:cNvSpPr/>
            <p:nvPr/>
          </p:nvSpPr>
          <p:spPr>
            <a:xfrm>
              <a:off x="9668440" y="661647"/>
              <a:ext cx="399639" cy="18460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I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B949D068-EA91-41AC-9161-7CFF7843E563}"/>
                </a:ext>
              </a:extLst>
            </p:cNvPr>
            <p:cNvSpPr txBox="1"/>
            <p:nvPr/>
          </p:nvSpPr>
          <p:spPr>
            <a:xfrm>
              <a:off x="9405789" y="311286"/>
              <a:ext cx="2284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TŘÍDY OCHRANY ZPF</a:t>
              </a:r>
            </a:p>
          </p:txBody>
        </p:sp>
      </p:grpSp>
      <p:sp>
        <p:nvSpPr>
          <p:cNvPr id="3" name="Obdélník 2">
            <a:extLst>
              <a:ext uri="{FF2B5EF4-FFF2-40B4-BE49-F238E27FC236}">
                <a16:creationId xmlns:a16="http://schemas.microsoft.com/office/drawing/2014/main" id="{EE7C9A1B-EEA5-4841-BED6-B5FE0946B097}"/>
              </a:ext>
            </a:extLst>
          </p:cNvPr>
          <p:cNvSpPr/>
          <p:nvPr/>
        </p:nvSpPr>
        <p:spPr>
          <a:xfrm>
            <a:off x="838201" y="1909518"/>
            <a:ext cx="30457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>
                <a:latin typeface="+mj-lt"/>
              </a:rPr>
              <a:t>Tab. 9 Návrh produkčních tříd ochrany</a:t>
            </a:r>
          </a:p>
        </p:txBody>
      </p:sp>
    </p:spTree>
    <p:extLst>
      <p:ext uri="{BB962C8B-B14F-4D97-AF65-F5344CB8AC3E}">
        <p14:creationId xmlns:p14="http://schemas.microsoft.com/office/powerpoint/2010/main" val="206882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>
              <a:latin typeface="+mj-lt"/>
            </a:endParaRPr>
          </a:p>
          <a:p>
            <a:r>
              <a:rPr lang="cs-CZ" sz="2400" dirty="0">
                <a:latin typeface="+mj-lt"/>
              </a:rPr>
              <a:t>nastavit mechanismus pro výraznější ochranu produkčně cenných lokalit</a:t>
            </a:r>
          </a:p>
          <a:p>
            <a:r>
              <a:rPr lang="cs-CZ" sz="2400" dirty="0">
                <a:latin typeface="+mj-lt"/>
              </a:rPr>
              <a:t>chránit i půdy vysychavé půdy, zranitelných nedostatkem atmosférických srážek, mělkých, </a:t>
            </a:r>
            <a:r>
              <a:rPr lang="cs-CZ" sz="2400" dirty="0" err="1">
                <a:latin typeface="+mj-lt"/>
              </a:rPr>
              <a:t>skeletovitých</a:t>
            </a:r>
            <a:r>
              <a:rPr lang="cs-CZ" sz="2400" dirty="0">
                <a:latin typeface="+mj-lt"/>
              </a:rPr>
              <a:t>, sklonitých (zatravnit a chránit před dalším poškozováním). </a:t>
            </a:r>
          </a:p>
          <a:p>
            <a:r>
              <a:rPr lang="cs-CZ" sz="2400" dirty="0">
                <a:latin typeface="+mj-lt"/>
              </a:rPr>
              <a:t>transparentnost při využití prostředků (z poplatků za vyjímání půdy z ZPF) na jejich ochranu </a:t>
            </a:r>
          </a:p>
        </p:txBody>
      </p:sp>
    </p:spTree>
    <p:extLst>
      <p:ext uri="{BB962C8B-B14F-4D97-AF65-F5344CB8AC3E}">
        <p14:creationId xmlns:p14="http://schemas.microsoft.com/office/powerpoint/2010/main" val="828685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Dedikace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Programu aplikovaného výzkumu Ministerstva zemědělství na období 2017-2025, ZEMĚ</a:t>
            </a:r>
          </a:p>
          <a:p>
            <a:r>
              <a:rPr lang="cs-CZ" dirty="0">
                <a:latin typeface="+mj-lt"/>
              </a:rPr>
              <a:t>Ekonomická analýza vodní bilance stávajícího produkčního mixu zemědělských komodit v </a:t>
            </a:r>
            <a:r>
              <a:rPr lang="cs-CZ">
                <a:latin typeface="+mj-lt"/>
              </a:rPr>
              <a:t>ČR 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8299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34CA1-53F1-4EC1-94F9-9CB6898C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5B528C-DD01-48E3-8ED5-FA79F3572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979"/>
            <a:ext cx="10515600" cy="44876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600" b="1" dirty="0" err="1">
                <a:latin typeface="+mj-lt"/>
              </a:rPr>
              <a:t>Damohorský</a:t>
            </a:r>
            <a:r>
              <a:rPr lang="cs-CZ" sz="1600" b="1" dirty="0">
                <a:latin typeface="+mj-lt"/>
              </a:rPr>
              <a:t>, M</a:t>
            </a:r>
            <a:r>
              <a:rPr lang="cs-CZ" sz="1600" dirty="0">
                <a:latin typeface="+mj-lt"/>
              </a:rPr>
              <a:t>. </a:t>
            </a:r>
            <a:r>
              <a:rPr lang="cs-CZ" sz="1600" b="1" dirty="0">
                <a:latin typeface="+mj-lt"/>
              </a:rPr>
              <a:t>a kol. </a:t>
            </a:r>
            <a:r>
              <a:rPr lang="cs-CZ" sz="1600" dirty="0">
                <a:latin typeface="+mj-lt"/>
              </a:rPr>
              <a:t>(2010), Právo životního prostředí. 3. vydání. Praha: C. H. Beck, 2010. ISBN 978-80-7400-338-7 </a:t>
            </a:r>
          </a:p>
          <a:p>
            <a:pPr marL="0" indent="0" algn="just">
              <a:buNone/>
            </a:pPr>
            <a:r>
              <a:rPr lang="cs-CZ" sz="1600" b="1" dirty="0">
                <a:latin typeface="+mj-lt"/>
              </a:rPr>
              <a:t>Gebeltová, Z and Hálová, P</a:t>
            </a:r>
            <a:r>
              <a:rPr lang="cs-CZ" sz="1600" dirty="0">
                <a:latin typeface="+mj-lt"/>
              </a:rPr>
              <a:t>. (2017) </a:t>
            </a:r>
            <a:r>
              <a:rPr lang="cs-CZ" sz="1600" dirty="0" err="1">
                <a:latin typeface="+mj-lt"/>
              </a:rPr>
              <a:t>Analysis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of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changes</a:t>
            </a:r>
            <a:r>
              <a:rPr lang="cs-CZ" sz="1600" dirty="0">
                <a:latin typeface="+mj-lt"/>
              </a:rPr>
              <a:t> in </a:t>
            </a:r>
            <a:r>
              <a:rPr lang="cs-CZ" sz="1600" dirty="0" err="1">
                <a:latin typeface="+mj-lt"/>
              </a:rPr>
              <a:t>official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agricultural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land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prices</a:t>
            </a:r>
            <a:r>
              <a:rPr lang="cs-CZ" sz="1600" dirty="0">
                <a:latin typeface="+mj-lt"/>
              </a:rPr>
              <a:t> in </a:t>
            </a:r>
            <a:r>
              <a:rPr lang="cs-CZ" sz="1600" dirty="0" err="1">
                <a:latin typeface="+mj-lt"/>
              </a:rPr>
              <a:t>the</a:t>
            </a:r>
            <a:r>
              <a:rPr lang="cs-CZ" sz="1600" dirty="0">
                <a:latin typeface="+mj-lt"/>
              </a:rPr>
              <a:t> CR in </a:t>
            </a:r>
            <a:r>
              <a:rPr lang="cs-CZ" sz="1600" dirty="0" err="1">
                <a:latin typeface="+mj-lt"/>
              </a:rPr>
              <a:t>years</a:t>
            </a:r>
            <a:r>
              <a:rPr lang="cs-CZ" sz="1600" dirty="0">
                <a:latin typeface="+mj-lt"/>
              </a:rPr>
              <a:t> 2009-2017, In: </a:t>
            </a:r>
            <a:r>
              <a:rPr lang="cs-CZ" sz="1600" dirty="0" err="1">
                <a:latin typeface="+mj-lt"/>
              </a:rPr>
              <a:t>Agrarian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perspectives</a:t>
            </a:r>
            <a:r>
              <a:rPr lang="cs-CZ" sz="1600" dirty="0">
                <a:latin typeface="+mj-lt"/>
              </a:rPr>
              <a:t> XXVI. – </a:t>
            </a:r>
            <a:r>
              <a:rPr lang="cs-CZ" sz="1600" dirty="0" err="1">
                <a:latin typeface="+mj-lt"/>
              </a:rPr>
              <a:t>Competitiveness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of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European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Agriculture</a:t>
            </a:r>
            <a:r>
              <a:rPr lang="cs-CZ" sz="1600" dirty="0">
                <a:latin typeface="+mj-lt"/>
              </a:rPr>
              <a:t> and Food </a:t>
            </a:r>
            <a:r>
              <a:rPr lang="cs-CZ" sz="1600" dirty="0" err="1">
                <a:latin typeface="+mj-lt"/>
              </a:rPr>
              <a:t>Sectors</a:t>
            </a:r>
            <a:r>
              <a:rPr lang="cs-CZ" sz="1600" dirty="0">
                <a:latin typeface="+mj-lt"/>
              </a:rPr>
              <a:t>, Czech University </a:t>
            </a:r>
            <a:r>
              <a:rPr lang="cs-CZ" sz="1600" dirty="0" err="1">
                <a:latin typeface="+mj-lt"/>
              </a:rPr>
              <a:t>of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Life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Sciences</a:t>
            </a:r>
            <a:r>
              <a:rPr lang="cs-CZ" sz="1600" dirty="0">
                <a:latin typeface="+mj-lt"/>
              </a:rPr>
              <a:t> Prague,</a:t>
            </a:r>
            <a:r>
              <a:rPr lang="cs-CZ" sz="1600" b="1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September</a:t>
            </a:r>
            <a:r>
              <a:rPr lang="cs-CZ" sz="1600" dirty="0">
                <a:latin typeface="+mj-lt"/>
              </a:rPr>
              <a:t> 13 - 15, 2017, pp. 64-70, ISBN 978-80-213-2787-0; ISSN 2464-4781 (Online). </a:t>
            </a:r>
          </a:p>
          <a:p>
            <a:pPr marL="0" indent="0" algn="just">
              <a:buNone/>
            </a:pPr>
            <a:r>
              <a:rPr lang="cs-CZ" sz="1600" b="1" dirty="0">
                <a:latin typeface="+mj-lt"/>
              </a:rPr>
              <a:t>Havelková L., </a:t>
            </a:r>
            <a:r>
              <a:rPr lang="cs-CZ" sz="1600" b="1" dirty="0" err="1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Huislová</a:t>
            </a:r>
            <a:r>
              <a:rPr lang="cs-CZ" sz="1600" b="1" dirty="0">
                <a:latin typeface="+mj-lt"/>
              </a:rPr>
              <a:t> P., </a:t>
            </a:r>
            <a:r>
              <a:rPr lang="cs-CZ" sz="1600" b="1" dirty="0" err="1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Vopravil</a:t>
            </a:r>
            <a:r>
              <a:rPr lang="cs-CZ" sz="1600" b="1" dirty="0">
                <a:latin typeface="+mj-lt"/>
              </a:rPr>
              <a:t>, J., </a:t>
            </a:r>
            <a:r>
              <a:rPr lang="cs-CZ" sz="1600" b="1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Hladík</a:t>
            </a:r>
            <a:r>
              <a:rPr lang="cs-CZ" sz="1600" b="1" dirty="0">
                <a:latin typeface="+mj-lt"/>
              </a:rPr>
              <a:t>, J. </a:t>
            </a:r>
            <a:r>
              <a:rPr lang="cs-CZ" sz="1600" dirty="0">
                <a:latin typeface="+mj-lt"/>
              </a:rPr>
              <a:t>(2017), Vliv klimatických změn na půdy ČR</a:t>
            </a:r>
            <a:r>
              <a:rPr lang="cs-CZ" sz="1600" b="1" dirty="0">
                <a:latin typeface="+mj-lt"/>
              </a:rPr>
              <a:t>, </a:t>
            </a:r>
            <a:r>
              <a:rPr lang="cs-CZ" sz="1600" dirty="0">
                <a:latin typeface="+mj-lt"/>
              </a:rPr>
              <a:t>Vesmír 96, 584, ISSN 1214-4029</a:t>
            </a:r>
          </a:p>
          <a:p>
            <a:pPr marL="0" indent="0" algn="just">
              <a:buNone/>
            </a:pPr>
            <a:r>
              <a:rPr lang="cs-CZ" sz="1600" b="1" dirty="0" err="1">
                <a:latin typeface="+mj-lt"/>
              </a:rPr>
              <a:t>Mackovič</a:t>
            </a:r>
            <a:r>
              <a:rPr lang="cs-CZ" sz="1600" b="1" dirty="0">
                <a:latin typeface="+mj-lt"/>
              </a:rPr>
              <a:t>, V</a:t>
            </a:r>
            <a:r>
              <a:rPr lang="cs-CZ" sz="1600" dirty="0">
                <a:latin typeface="+mj-lt"/>
              </a:rPr>
              <a:t>. (2010), Jak chránit ZPF aneb kam směřuje jeho ochrana? , Urbanismus a územní rozvoj, ročník XIII, číslo 5/2010, ISSN 1212-0855.</a:t>
            </a:r>
          </a:p>
          <a:p>
            <a:pPr marL="0" indent="0" algn="just">
              <a:buNone/>
            </a:pPr>
            <a:r>
              <a:rPr lang="cs-CZ" sz="1600" b="1" dirty="0" err="1">
                <a:latin typeface="+mj-lt"/>
              </a:rPr>
              <a:t>MZe</a:t>
            </a:r>
            <a:r>
              <a:rPr lang="cs-CZ" sz="1600" b="1" dirty="0">
                <a:latin typeface="+mj-lt"/>
              </a:rPr>
              <a:t> </a:t>
            </a:r>
            <a:r>
              <a:rPr lang="cs-CZ" sz="1600" dirty="0">
                <a:latin typeface="+mj-lt"/>
              </a:rPr>
              <a:t>(2018), Zpráva o stavu zemědělství za rok 2018 „Zelená zpráva“, </a:t>
            </a:r>
            <a:r>
              <a:rPr lang="cs-CZ" sz="1600" dirty="0" err="1">
                <a:latin typeface="+mj-lt"/>
              </a:rPr>
              <a:t>Mze</a:t>
            </a:r>
            <a:r>
              <a:rPr lang="cs-CZ" sz="1600" dirty="0">
                <a:latin typeface="+mj-lt"/>
              </a:rPr>
              <a:t>, Praha,  ISBN: 978-80-7434-005-5.</a:t>
            </a:r>
          </a:p>
          <a:p>
            <a:pPr marL="0" indent="0" algn="just">
              <a:buNone/>
            </a:pPr>
            <a:r>
              <a:rPr lang="cs-CZ" sz="1600" b="1" dirty="0">
                <a:latin typeface="+mj-lt"/>
              </a:rPr>
              <a:t>MŽP, RIA </a:t>
            </a:r>
            <a:r>
              <a:rPr lang="cs-CZ" sz="1600" dirty="0">
                <a:latin typeface="+mj-lt"/>
              </a:rPr>
              <a:t>(2013), ZÁVĚREČNÁ ZPRÁVA ZHODNOCENÍ DOPADŮ REGULACE, k návrhu zákona, kterým se mění </a:t>
            </a:r>
            <a:r>
              <a:rPr lang="cs-CZ" sz="1600" dirty="0" err="1">
                <a:latin typeface="+mj-lt"/>
              </a:rPr>
              <a:t>zákonč</a:t>
            </a:r>
            <a:r>
              <a:rPr lang="cs-CZ" sz="1600" dirty="0">
                <a:latin typeface="+mj-lt"/>
              </a:rPr>
              <a:t>. 334/1992 Sb., o ochraně zemědělského půdního fondu, ve znění pozdějších předpisů, a zákon č. 388/1991 Sb., o Státním fondu životního prostředí České republiky, ve znění pozdějších předpisů, </a:t>
            </a:r>
          </a:p>
          <a:p>
            <a:pPr marL="0" indent="0" algn="just">
              <a:buNone/>
            </a:pPr>
            <a:r>
              <a:rPr lang="cs-CZ" sz="1600" b="1" dirty="0">
                <a:latin typeface="+mj-lt"/>
              </a:rPr>
              <a:t>Voltr, V., Hruška, M., </a:t>
            </a:r>
            <a:r>
              <a:rPr lang="cs-CZ" sz="1600" b="1" dirty="0" err="1">
                <a:latin typeface="+mj-lt"/>
              </a:rPr>
              <a:t>Šařec</a:t>
            </a:r>
            <a:r>
              <a:rPr lang="cs-CZ" sz="1600" b="1" dirty="0">
                <a:latin typeface="+mj-lt"/>
              </a:rPr>
              <a:t>, P., Leština, J., Froněk, P. </a:t>
            </a:r>
            <a:r>
              <a:rPr lang="cs-CZ" sz="1600" dirty="0">
                <a:latin typeface="+mj-lt"/>
              </a:rPr>
              <a:t>(2012), Metodika  ocenění  půdy  pro  bonitované  půdně-ekologické jednotky (BPEJ), Certifikovaná metodika, UZEI, Praha, 2012.</a:t>
            </a:r>
          </a:p>
          <a:p>
            <a:pPr marL="0" indent="0" algn="just">
              <a:buNone/>
            </a:pPr>
            <a:r>
              <a:rPr lang="cs-CZ" sz="1600" b="1" dirty="0">
                <a:latin typeface="+mj-lt"/>
              </a:rPr>
              <a:t>VÚMOP</a:t>
            </a:r>
            <a:r>
              <a:rPr lang="cs-CZ" sz="1600" dirty="0">
                <a:latin typeface="+mj-lt"/>
              </a:rPr>
              <a:t> (2019), </a:t>
            </a:r>
            <a:r>
              <a:rPr lang="cs-CZ" sz="1600" dirty="0" err="1">
                <a:latin typeface="+mj-lt"/>
              </a:rPr>
              <a:t>eKatalog</a:t>
            </a:r>
            <a:r>
              <a:rPr lang="cs-CZ" sz="1600" dirty="0">
                <a:latin typeface="+mj-lt"/>
              </a:rPr>
              <a:t> BPEJ, dostupné:  </a:t>
            </a:r>
            <a:r>
              <a:rPr lang="cs-CZ" sz="1600" dirty="0">
                <a:latin typeface="+mj-lt"/>
                <a:hlinkClick r:id="rId5"/>
              </a:rPr>
              <a:t>https://bpej.vumop.cz/</a:t>
            </a:r>
            <a:r>
              <a:rPr lang="cs-CZ" sz="1600" dirty="0">
                <a:latin typeface="+mj-lt"/>
              </a:rPr>
              <a:t>, [cit. květen 2020]</a:t>
            </a:r>
          </a:p>
        </p:txBody>
      </p:sp>
    </p:spTree>
    <p:extLst>
      <p:ext uri="{BB962C8B-B14F-4D97-AF65-F5344CB8AC3E}">
        <p14:creationId xmlns:p14="http://schemas.microsoft.com/office/powerpoint/2010/main" val="352231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52143"/>
            <a:ext cx="10515600" cy="46399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400" dirty="0">
                <a:latin typeface="+mj-lt"/>
              </a:rPr>
              <a:t>Mezi základní degradační faktory poškozující funkce půdy lze zjednodušeně uvést: erozi, zábory, kontaminaci, zhutňování, ztrátu organické hmoty, acidifikaci a půdní sesuvy. [MŽP, 2013; Havelková, L. a kol. 2017]</a:t>
            </a:r>
          </a:p>
          <a:p>
            <a:pPr marL="0" indent="0" algn="just">
              <a:buNone/>
            </a:pPr>
            <a:r>
              <a:rPr lang="cs-CZ" sz="2400" dirty="0">
                <a:latin typeface="+mj-lt"/>
              </a:rPr>
              <a:t>zábory </a:t>
            </a:r>
          </a:p>
          <a:p>
            <a:pPr lvl="1" algn="just"/>
            <a:r>
              <a:rPr lang="cs-CZ" sz="2200" dirty="0">
                <a:latin typeface="+mj-lt"/>
              </a:rPr>
              <a:t>infrastruktura, průmyslové zóny, skladové komplexy </a:t>
            </a:r>
          </a:p>
          <a:p>
            <a:pPr lvl="1" algn="just"/>
            <a:r>
              <a:rPr lang="cs-CZ" sz="2200" dirty="0">
                <a:latin typeface="+mj-lt"/>
              </a:rPr>
              <a:t>ložiska nerostných surovin </a:t>
            </a:r>
          </a:p>
          <a:p>
            <a:pPr lvl="1" algn="just"/>
            <a:r>
              <a:rPr lang="cs-CZ" sz="2200" dirty="0">
                <a:latin typeface="+mj-lt"/>
              </a:rPr>
              <a:t>bytová výstavba [</a:t>
            </a:r>
            <a:r>
              <a:rPr lang="cs-CZ" sz="2200" dirty="0" err="1">
                <a:latin typeface="+mj-lt"/>
              </a:rPr>
              <a:t>Mackovič</a:t>
            </a:r>
            <a:r>
              <a:rPr lang="cs-CZ" sz="2200" dirty="0">
                <a:latin typeface="+mj-lt"/>
              </a:rPr>
              <a:t>, 2010; ASZ 2015]</a:t>
            </a:r>
          </a:p>
          <a:p>
            <a:pPr marL="457200" lvl="1" indent="0" algn="just">
              <a:buNone/>
            </a:pPr>
            <a:endParaRPr lang="cs-CZ" sz="2200" dirty="0">
              <a:latin typeface="+mj-lt"/>
            </a:endParaRPr>
          </a:p>
          <a:p>
            <a:pPr marL="0" indent="0" algn="just">
              <a:buNone/>
            </a:pPr>
            <a:r>
              <a:rPr lang="cs-CZ" sz="2400" dirty="0">
                <a:solidFill>
                  <a:srgbClr val="FF0000"/>
                </a:solidFill>
              </a:rPr>
              <a:t>2017-2018: cca 7 ha ZP /den [LPIS, 2018, in MZE, 2018]</a:t>
            </a:r>
          </a:p>
          <a:p>
            <a:pPr marL="0" indent="0" algn="just">
              <a:buNone/>
            </a:pPr>
            <a:endParaRPr lang="cs-CZ" sz="1000" dirty="0"/>
          </a:p>
          <a:p>
            <a:pPr marL="0" indent="0" algn="just">
              <a:buNone/>
            </a:pPr>
            <a:r>
              <a:rPr lang="cs-CZ" sz="2400" dirty="0">
                <a:latin typeface="+mj-lt"/>
              </a:rPr>
              <a:t>Lze konstatovat, že významný vliv na změnu kvality půdy mají nadměrné úbytky zemědělské půdy vyšší hodnoty a pokles kvality půdy v produkčně významných oblastech ČR vlivem antropogenní činnosti [Gebeltová a Hálová, 2017]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7943DC30-88A6-4886-AD31-6152B20E0BDA}"/>
              </a:ext>
            </a:extLst>
          </p:cNvPr>
          <p:cNvGrpSpPr/>
          <p:nvPr/>
        </p:nvGrpSpPr>
        <p:grpSpPr>
          <a:xfrm>
            <a:off x="9068939" y="484069"/>
            <a:ext cx="2284861" cy="543837"/>
            <a:chOff x="9405789" y="311286"/>
            <a:chExt cx="2284861" cy="543837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DD8CA96F-CEAA-4CC0-BFBC-D1FCC0DBCB75}"/>
                </a:ext>
              </a:extLst>
            </p:cNvPr>
            <p:cNvGrpSpPr/>
            <p:nvPr/>
          </p:nvGrpSpPr>
          <p:grpSpPr>
            <a:xfrm>
              <a:off x="9405789" y="661647"/>
              <a:ext cx="2284861" cy="193476"/>
              <a:chOff x="9444699" y="204447"/>
              <a:chExt cx="2284861" cy="193476"/>
            </a:xfrm>
          </p:grpSpPr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789486F6-9919-42B8-BA1C-33E92E83F204}"/>
                  </a:ext>
                </a:extLst>
              </p:cNvPr>
              <p:cNvSpPr/>
              <p:nvPr/>
            </p:nvSpPr>
            <p:spPr>
              <a:xfrm>
                <a:off x="9916115" y="205358"/>
                <a:ext cx="399639" cy="18460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II</a:t>
                </a:r>
              </a:p>
            </p:txBody>
          </p:sp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AFE77268-6656-4CF6-858B-6BE5B69B882B}"/>
                  </a:ext>
                </a:extLst>
              </p:cNvPr>
              <p:cNvSpPr/>
              <p:nvPr/>
            </p:nvSpPr>
            <p:spPr>
              <a:xfrm>
                <a:off x="11329921" y="213322"/>
                <a:ext cx="399639" cy="18460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V</a:t>
                </a:r>
              </a:p>
            </p:txBody>
          </p:sp>
          <p:sp>
            <p:nvSpPr>
              <p:cNvPr id="17" name="Obdélník 16">
                <a:extLst>
                  <a:ext uri="{FF2B5EF4-FFF2-40B4-BE49-F238E27FC236}">
                    <a16:creationId xmlns:a16="http://schemas.microsoft.com/office/drawing/2014/main" id="{E0E56238-9F32-46CC-81D7-BF737E4E51B3}"/>
                  </a:ext>
                </a:extLst>
              </p:cNvPr>
              <p:cNvSpPr/>
              <p:nvPr/>
            </p:nvSpPr>
            <p:spPr>
              <a:xfrm>
                <a:off x="10387419" y="208070"/>
                <a:ext cx="399639" cy="18460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III</a:t>
                </a:r>
              </a:p>
            </p:txBody>
          </p:sp>
          <p:sp>
            <p:nvSpPr>
              <p:cNvPr id="18" name="Obdélník 17">
                <a:extLst>
                  <a:ext uri="{FF2B5EF4-FFF2-40B4-BE49-F238E27FC236}">
                    <a16:creationId xmlns:a16="http://schemas.microsoft.com/office/drawing/2014/main" id="{A583BCE5-E65C-4964-8BC6-C8EF5A26A91E}"/>
                  </a:ext>
                </a:extLst>
              </p:cNvPr>
              <p:cNvSpPr/>
              <p:nvPr/>
            </p:nvSpPr>
            <p:spPr>
              <a:xfrm>
                <a:off x="10858670" y="213322"/>
                <a:ext cx="399639" cy="184601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IV</a:t>
                </a:r>
              </a:p>
            </p:txBody>
          </p:sp>
          <p:sp>
            <p:nvSpPr>
              <p:cNvPr id="19" name="Obdélník 18">
                <a:extLst>
                  <a:ext uri="{FF2B5EF4-FFF2-40B4-BE49-F238E27FC236}">
                    <a16:creationId xmlns:a16="http://schemas.microsoft.com/office/drawing/2014/main" id="{5F2C90E0-6816-4C2A-86AA-F90201BEE27F}"/>
                  </a:ext>
                </a:extLst>
              </p:cNvPr>
              <p:cNvSpPr/>
              <p:nvPr/>
            </p:nvSpPr>
            <p:spPr>
              <a:xfrm>
                <a:off x="9444699" y="204447"/>
                <a:ext cx="399639" cy="18460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I</a:t>
                </a:r>
              </a:p>
            </p:txBody>
          </p:sp>
        </p:grp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96D04CB9-470C-41EC-B778-88DE18B57BC7}"/>
                </a:ext>
              </a:extLst>
            </p:cNvPr>
            <p:cNvSpPr txBox="1"/>
            <p:nvPr/>
          </p:nvSpPr>
          <p:spPr>
            <a:xfrm>
              <a:off x="9405789" y="311286"/>
              <a:ext cx="2284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TŘÍDY OCHRANY ZPF</a:t>
              </a:r>
            </a:p>
          </p:txBody>
        </p:sp>
      </p:grp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61EF48C-AE1D-4E71-804E-607CD236636F}"/>
              </a:ext>
            </a:extLst>
          </p:cNvPr>
          <p:cNvCxnSpPr/>
          <p:nvPr/>
        </p:nvCxnSpPr>
        <p:spPr>
          <a:xfrm>
            <a:off x="838200" y="1322962"/>
            <a:ext cx="45509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34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06AF77-B39E-4D17-87F8-857D8EF57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7C46A2-EEBB-45D3-884E-81B78D8C8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+mj-lt"/>
              </a:rPr>
              <a:t>Navrhnout kategorie ochrany půdy, které budou respektovat produkční schopnosti půdy.</a:t>
            </a:r>
          </a:p>
          <a:p>
            <a:pPr marL="0" indent="0">
              <a:buNone/>
            </a:pP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  <a:latin typeface="+mj-lt"/>
              </a:rPr>
              <a:t>Dekompozice cíle: </a:t>
            </a:r>
          </a:p>
          <a:p>
            <a:pPr marL="514350" indent="-514350">
              <a:buAutoNum type="alphaLcParenR"/>
            </a:pPr>
            <a:r>
              <a:rPr lang="cs-CZ" dirty="0">
                <a:solidFill>
                  <a:srgbClr val="002060"/>
                </a:solidFill>
                <a:latin typeface="+mj-lt"/>
              </a:rPr>
              <a:t>vyjádření produkční schopnosti půdy za každou BPEJ</a:t>
            </a:r>
          </a:p>
          <a:p>
            <a:pPr marL="514350" indent="-514350">
              <a:buAutoNum type="alphaLcParenR"/>
            </a:pPr>
            <a:r>
              <a:rPr lang="cs-CZ" dirty="0">
                <a:solidFill>
                  <a:srgbClr val="002060"/>
                </a:solidFill>
                <a:latin typeface="+mj-lt"/>
              </a:rPr>
              <a:t>dle bodového ohodnocení produkce (t/ha) navrhnout kategorie ochrany půdního produkčního potenciálu</a:t>
            </a:r>
          </a:p>
          <a:p>
            <a:pPr marL="0" indent="0">
              <a:buNone/>
            </a:pPr>
            <a:endParaRPr lang="cs-CZ" dirty="0">
              <a:latin typeface="+mj-lt"/>
            </a:endParaRPr>
          </a:p>
          <a:p>
            <a:pPr marL="0" indent="0">
              <a:buNone/>
            </a:pPr>
            <a:endParaRPr lang="cs-CZ" dirty="0">
              <a:latin typeface="+mj-lt"/>
            </a:endParaRP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0C43567-FCCE-434B-9491-F2A4B3328769}"/>
              </a:ext>
            </a:extLst>
          </p:cNvPr>
          <p:cNvGrpSpPr/>
          <p:nvPr/>
        </p:nvGrpSpPr>
        <p:grpSpPr>
          <a:xfrm>
            <a:off x="9405789" y="311286"/>
            <a:ext cx="2284861" cy="543837"/>
            <a:chOff x="9405789" y="311286"/>
            <a:chExt cx="2284861" cy="543837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D34C9319-A5E1-4E6E-BBAD-2256EADC9851}"/>
                </a:ext>
              </a:extLst>
            </p:cNvPr>
            <p:cNvGrpSpPr/>
            <p:nvPr/>
          </p:nvGrpSpPr>
          <p:grpSpPr>
            <a:xfrm>
              <a:off x="9405789" y="661647"/>
              <a:ext cx="2284861" cy="193476"/>
              <a:chOff x="9444699" y="204447"/>
              <a:chExt cx="2284861" cy="193476"/>
            </a:xfrm>
          </p:grpSpPr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8781D252-FA21-413E-8FC4-D9CC98DDBD81}"/>
                  </a:ext>
                </a:extLst>
              </p:cNvPr>
              <p:cNvSpPr/>
              <p:nvPr/>
            </p:nvSpPr>
            <p:spPr>
              <a:xfrm>
                <a:off x="9916115" y="205358"/>
                <a:ext cx="399639" cy="18460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II</a:t>
                </a:r>
              </a:p>
            </p:txBody>
          </p:sp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30475DB6-7A39-41F7-8357-05D71CC17EA8}"/>
                  </a:ext>
                </a:extLst>
              </p:cNvPr>
              <p:cNvSpPr/>
              <p:nvPr/>
            </p:nvSpPr>
            <p:spPr>
              <a:xfrm>
                <a:off x="11329921" y="213322"/>
                <a:ext cx="399639" cy="18460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V</a:t>
                </a:r>
              </a:p>
            </p:txBody>
          </p:sp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78C28F46-7827-4039-867A-75CCB2151704}"/>
                  </a:ext>
                </a:extLst>
              </p:cNvPr>
              <p:cNvSpPr/>
              <p:nvPr/>
            </p:nvSpPr>
            <p:spPr>
              <a:xfrm>
                <a:off x="10387419" y="208070"/>
                <a:ext cx="399639" cy="18460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III</a:t>
                </a:r>
              </a:p>
            </p:txBody>
          </p:sp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FF654B42-B863-4EF1-9DAD-7D48C3C72F85}"/>
                  </a:ext>
                </a:extLst>
              </p:cNvPr>
              <p:cNvSpPr/>
              <p:nvPr/>
            </p:nvSpPr>
            <p:spPr>
              <a:xfrm>
                <a:off x="10858670" y="213322"/>
                <a:ext cx="399639" cy="184601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IV</a:t>
                </a:r>
              </a:p>
            </p:txBody>
          </p:sp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788465A1-7067-4B9D-8377-D047A4AF8002}"/>
                  </a:ext>
                </a:extLst>
              </p:cNvPr>
              <p:cNvSpPr/>
              <p:nvPr/>
            </p:nvSpPr>
            <p:spPr>
              <a:xfrm>
                <a:off x="9444699" y="204447"/>
                <a:ext cx="399639" cy="18460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I</a:t>
                </a:r>
              </a:p>
            </p:txBody>
          </p:sp>
        </p:grp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F2FFAECE-FC98-49F6-88EC-2395DE0622C5}"/>
                </a:ext>
              </a:extLst>
            </p:cNvPr>
            <p:cNvSpPr txBox="1"/>
            <p:nvPr/>
          </p:nvSpPr>
          <p:spPr>
            <a:xfrm>
              <a:off x="9405789" y="311286"/>
              <a:ext cx="2284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TŘÍDY OCHRANY ZPF</a:t>
              </a:r>
            </a:p>
          </p:txBody>
        </p:sp>
      </p:grpSp>
      <p:sp>
        <p:nvSpPr>
          <p:cNvPr id="15" name="Obdélník 14">
            <a:extLst>
              <a:ext uri="{FF2B5EF4-FFF2-40B4-BE49-F238E27FC236}">
                <a16:creationId xmlns:a16="http://schemas.microsoft.com/office/drawing/2014/main" id="{1B085873-9BD4-41A9-B298-ABFAE808A727}"/>
              </a:ext>
            </a:extLst>
          </p:cNvPr>
          <p:cNvSpPr/>
          <p:nvPr/>
        </p:nvSpPr>
        <p:spPr>
          <a:xfrm>
            <a:off x="603958" y="6308209"/>
            <a:ext cx="11086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+mj-lt"/>
              </a:rPr>
              <a:t>"Udržitelné hospodaření s přírodními zdroji s důrazem na mimoprodukční a produkční schopnosti půdy". 23.11.2020“</a:t>
            </a:r>
            <a:endParaRPr lang="cs-CZ" dirty="0">
              <a:latin typeface="+mj-lt"/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A2132AE5-54D5-4CB1-A332-386F3A38B7A2}"/>
              </a:ext>
            </a:extLst>
          </p:cNvPr>
          <p:cNvCxnSpPr/>
          <p:nvPr/>
        </p:nvCxnSpPr>
        <p:spPr>
          <a:xfrm>
            <a:off x="838200" y="1322962"/>
            <a:ext cx="45509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768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Třídy ochrany ZPF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6593732" cy="435133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38199" y="6079524"/>
            <a:ext cx="2566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VÚMOP, 2015</a:t>
            </a:r>
          </a:p>
        </p:txBody>
      </p:sp>
      <p:sp>
        <p:nvSpPr>
          <p:cNvPr id="6" name="Obdélník 5"/>
          <p:cNvSpPr/>
          <p:nvPr/>
        </p:nvSpPr>
        <p:spPr>
          <a:xfrm>
            <a:off x="8094192" y="1859339"/>
            <a:ext cx="32919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effectLst/>
                <a:latin typeface="+mj-lt"/>
              </a:rPr>
              <a:t>Cílem ochrany zemědělského půdního fondu je ochrana půdy „jak z hlediska kvantitativního (její celková rozloha, resp. výměra před odnímáním a využíváním pro nezemědělské účely), tak i z hlediska kvalitativního (regulace změn jednotlivých kultur a ochrana potravního řetězce člověka“ [</a:t>
            </a:r>
            <a:r>
              <a:rPr lang="cs-CZ" dirty="0" err="1">
                <a:effectLst/>
                <a:latin typeface="+mj-lt"/>
              </a:rPr>
              <a:t>Damohorský</a:t>
            </a:r>
            <a:r>
              <a:rPr lang="cs-CZ" dirty="0">
                <a:latin typeface="+mj-lt"/>
              </a:rPr>
              <a:t> a kol., 2010]</a:t>
            </a:r>
            <a:r>
              <a:rPr lang="cs-CZ" dirty="0">
                <a:effectLst/>
                <a:latin typeface="+mj-lt"/>
              </a:rPr>
              <a:t>.</a:t>
            </a:r>
            <a:endParaRPr lang="cs-CZ" dirty="0">
              <a:latin typeface="+mj-lt"/>
            </a:endParaRP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94FAC62B-220A-4653-B7D5-5255D666041A}"/>
              </a:ext>
            </a:extLst>
          </p:cNvPr>
          <p:cNvGrpSpPr/>
          <p:nvPr/>
        </p:nvGrpSpPr>
        <p:grpSpPr>
          <a:xfrm>
            <a:off x="9068939" y="484069"/>
            <a:ext cx="2284861" cy="543837"/>
            <a:chOff x="9405789" y="311286"/>
            <a:chExt cx="2284861" cy="543837"/>
          </a:xfrm>
        </p:grpSpPr>
        <p:grpSp>
          <p:nvGrpSpPr>
            <p:cNvPr id="24" name="Skupina 23">
              <a:extLst>
                <a:ext uri="{FF2B5EF4-FFF2-40B4-BE49-F238E27FC236}">
                  <a16:creationId xmlns:a16="http://schemas.microsoft.com/office/drawing/2014/main" id="{8FD67769-CC96-43DE-9B44-AC39B08A7247}"/>
                </a:ext>
              </a:extLst>
            </p:cNvPr>
            <p:cNvGrpSpPr/>
            <p:nvPr/>
          </p:nvGrpSpPr>
          <p:grpSpPr>
            <a:xfrm>
              <a:off x="9405789" y="661647"/>
              <a:ext cx="2284861" cy="193476"/>
              <a:chOff x="9444699" y="204447"/>
              <a:chExt cx="2284861" cy="193476"/>
            </a:xfrm>
          </p:grpSpPr>
          <p:sp>
            <p:nvSpPr>
              <p:cNvPr id="26" name="Obdélník 25">
                <a:extLst>
                  <a:ext uri="{FF2B5EF4-FFF2-40B4-BE49-F238E27FC236}">
                    <a16:creationId xmlns:a16="http://schemas.microsoft.com/office/drawing/2014/main" id="{9859E1A8-4A18-44F0-8ACD-0BAE2C2BC118}"/>
                  </a:ext>
                </a:extLst>
              </p:cNvPr>
              <p:cNvSpPr/>
              <p:nvPr/>
            </p:nvSpPr>
            <p:spPr>
              <a:xfrm>
                <a:off x="9916115" y="205358"/>
                <a:ext cx="399639" cy="18460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II</a:t>
                </a:r>
              </a:p>
            </p:txBody>
          </p:sp>
          <p:sp>
            <p:nvSpPr>
              <p:cNvPr id="27" name="Obdélník 26">
                <a:extLst>
                  <a:ext uri="{FF2B5EF4-FFF2-40B4-BE49-F238E27FC236}">
                    <a16:creationId xmlns:a16="http://schemas.microsoft.com/office/drawing/2014/main" id="{2AC63AB1-F814-4AA9-8FBD-032C12EAB51C}"/>
                  </a:ext>
                </a:extLst>
              </p:cNvPr>
              <p:cNvSpPr/>
              <p:nvPr/>
            </p:nvSpPr>
            <p:spPr>
              <a:xfrm>
                <a:off x="11329921" y="213322"/>
                <a:ext cx="399639" cy="18460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V</a:t>
                </a:r>
              </a:p>
            </p:txBody>
          </p:sp>
          <p:sp>
            <p:nvSpPr>
              <p:cNvPr id="28" name="Obdélník 27">
                <a:extLst>
                  <a:ext uri="{FF2B5EF4-FFF2-40B4-BE49-F238E27FC236}">
                    <a16:creationId xmlns:a16="http://schemas.microsoft.com/office/drawing/2014/main" id="{F4BF2D3C-1C8F-4566-A103-8A8A9C9DCC65}"/>
                  </a:ext>
                </a:extLst>
              </p:cNvPr>
              <p:cNvSpPr/>
              <p:nvPr/>
            </p:nvSpPr>
            <p:spPr>
              <a:xfrm>
                <a:off x="10387419" y="208070"/>
                <a:ext cx="399639" cy="18460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III</a:t>
                </a:r>
              </a:p>
            </p:txBody>
          </p:sp>
          <p:sp>
            <p:nvSpPr>
              <p:cNvPr id="29" name="Obdélník 28">
                <a:extLst>
                  <a:ext uri="{FF2B5EF4-FFF2-40B4-BE49-F238E27FC236}">
                    <a16:creationId xmlns:a16="http://schemas.microsoft.com/office/drawing/2014/main" id="{5F85C68B-930E-4499-81BC-53B52DB4030B}"/>
                  </a:ext>
                </a:extLst>
              </p:cNvPr>
              <p:cNvSpPr/>
              <p:nvPr/>
            </p:nvSpPr>
            <p:spPr>
              <a:xfrm>
                <a:off x="10858670" y="213322"/>
                <a:ext cx="399639" cy="184601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IV</a:t>
                </a:r>
              </a:p>
            </p:txBody>
          </p:sp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067DF0D8-6EA4-4084-A9E5-D6026D9A1562}"/>
                  </a:ext>
                </a:extLst>
              </p:cNvPr>
              <p:cNvSpPr/>
              <p:nvPr/>
            </p:nvSpPr>
            <p:spPr>
              <a:xfrm>
                <a:off x="9444699" y="204447"/>
                <a:ext cx="399639" cy="18460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I</a:t>
                </a:r>
              </a:p>
            </p:txBody>
          </p:sp>
        </p:grp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E650E67D-9358-415F-A682-194D02C350AE}"/>
                </a:ext>
              </a:extLst>
            </p:cNvPr>
            <p:cNvSpPr txBox="1"/>
            <p:nvPr/>
          </p:nvSpPr>
          <p:spPr>
            <a:xfrm>
              <a:off x="9405789" y="311286"/>
              <a:ext cx="2284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TŘÍDY OCHRANY ZPF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192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kupina 21"/>
          <p:cNvGrpSpPr/>
          <p:nvPr/>
        </p:nvGrpSpPr>
        <p:grpSpPr>
          <a:xfrm>
            <a:off x="5484874" y="1690688"/>
            <a:ext cx="5397675" cy="1572704"/>
            <a:chOff x="1390303" y="1500174"/>
            <a:chExt cx="6663603" cy="2184160"/>
          </a:xfrm>
        </p:grpSpPr>
        <p:grpSp>
          <p:nvGrpSpPr>
            <p:cNvPr id="18" name="Skupina 17"/>
            <p:cNvGrpSpPr/>
            <p:nvPr/>
          </p:nvGrpSpPr>
          <p:grpSpPr>
            <a:xfrm>
              <a:off x="1390303" y="2134988"/>
              <a:ext cx="1747952" cy="470105"/>
              <a:chOff x="1316162" y="2444307"/>
              <a:chExt cx="1747952" cy="470105"/>
            </a:xfrm>
          </p:grpSpPr>
          <p:sp>
            <p:nvSpPr>
              <p:cNvPr id="4" name="AutoShape 12"/>
              <p:cNvSpPr>
                <a:spLocks noChangeArrowheads="1"/>
              </p:cNvSpPr>
              <p:nvPr/>
            </p:nvSpPr>
            <p:spPr bwMode="auto">
              <a:xfrm>
                <a:off x="1316162" y="2494834"/>
                <a:ext cx="1747952" cy="419578"/>
              </a:xfrm>
              <a:prstGeom prst="wedgeRectCallout">
                <a:avLst>
                  <a:gd name="adj1" fmla="val 60207"/>
                  <a:gd name="adj2" fmla="val -1167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headEnd/>
                <a:tailEnd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defRPr/>
                </a:pPr>
                <a:endParaRPr lang="cs-CZ" sz="2400" b="0"/>
              </a:p>
            </p:txBody>
          </p:sp>
          <p:sp>
            <p:nvSpPr>
              <p:cNvPr id="8" name="Text Box 16"/>
              <p:cNvSpPr txBox="1">
                <a:spLocks noChangeArrowheads="1"/>
              </p:cNvSpPr>
              <p:nvPr/>
            </p:nvSpPr>
            <p:spPr bwMode="auto">
              <a:xfrm>
                <a:off x="1316163" y="2444307"/>
                <a:ext cx="1747951" cy="427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cs-CZ" sz="1400" dirty="0">
                    <a:latin typeface="Calibri Light" pitchFamily="34" charset="0"/>
                  </a:rPr>
                  <a:t>klimatický region</a:t>
                </a:r>
                <a:endParaRPr lang="cs-CZ" sz="1400" b="0" dirty="0">
                  <a:latin typeface="Calibri Light" pitchFamily="34" charset="0"/>
                </a:endParaRPr>
              </a:p>
            </p:txBody>
          </p:sp>
        </p:grpSp>
        <p:grpSp>
          <p:nvGrpSpPr>
            <p:cNvPr id="21" name="Skupina 20"/>
            <p:cNvGrpSpPr/>
            <p:nvPr/>
          </p:nvGrpSpPr>
          <p:grpSpPr>
            <a:xfrm>
              <a:off x="1714664" y="2911523"/>
              <a:ext cx="1760378" cy="439622"/>
              <a:chOff x="1714664" y="2911523"/>
              <a:chExt cx="1760378" cy="439622"/>
            </a:xfrm>
          </p:grpSpPr>
          <p:sp>
            <p:nvSpPr>
              <p:cNvPr id="5" name="AutoShape 13"/>
              <p:cNvSpPr>
                <a:spLocks noChangeArrowheads="1"/>
              </p:cNvSpPr>
              <p:nvPr/>
            </p:nvSpPr>
            <p:spPr bwMode="auto">
              <a:xfrm>
                <a:off x="1714664" y="2934799"/>
                <a:ext cx="1760378" cy="416346"/>
              </a:xfrm>
              <a:prstGeom prst="wedgeRectCallout">
                <a:avLst>
                  <a:gd name="adj1" fmla="val 72605"/>
                  <a:gd name="adj2" fmla="val -28590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defRPr/>
                </a:pPr>
                <a:endParaRPr lang="cs-CZ" sz="2400" b="0"/>
              </a:p>
            </p:txBody>
          </p:sp>
          <p:sp>
            <p:nvSpPr>
              <p:cNvPr id="9" name="Text Box 17"/>
              <p:cNvSpPr txBox="1">
                <a:spLocks noChangeArrowheads="1"/>
              </p:cNvSpPr>
              <p:nvPr/>
            </p:nvSpPr>
            <p:spPr bwMode="auto">
              <a:xfrm>
                <a:off x="1806765" y="2911523"/>
                <a:ext cx="1647048" cy="427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dirty="0">
                    <a:latin typeface="Calibri Light" pitchFamily="34" charset="0"/>
                  </a:rPr>
                  <a:t>hlavní půdní typ</a:t>
                </a:r>
                <a:endParaRPr lang="cs-CZ" sz="1400" b="0" dirty="0">
                  <a:latin typeface="Calibri Light" pitchFamily="34" charset="0"/>
                </a:endParaRPr>
              </a:p>
            </p:txBody>
          </p:sp>
        </p:grpSp>
        <p:grpSp>
          <p:nvGrpSpPr>
            <p:cNvPr id="19" name="Skupina 18"/>
            <p:cNvGrpSpPr/>
            <p:nvPr/>
          </p:nvGrpSpPr>
          <p:grpSpPr>
            <a:xfrm>
              <a:off x="4737147" y="2957689"/>
              <a:ext cx="1464479" cy="726645"/>
              <a:chOff x="4802734" y="3012399"/>
              <a:chExt cx="1464479" cy="726645"/>
            </a:xfrm>
          </p:grpSpPr>
          <p:sp>
            <p:nvSpPr>
              <p:cNvPr id="6" name="AutoShape 14"/>
              <p:cNvSpPr>
                <a:spLocks noChangeArrowheads="1"/>
              </p:cNvSpPr>
              <p:nvPr/>
            </p:nvSpPr>
            <p:spPr bwMode="auto">
              <a:xfrm>
                <a:off x="4802734" y="3115422"/>
                <a:ext cx="1464479" cy="531812"/>
              </a:xfrm>
              <a:prstGeom prst="wedgeRectCallout">
                <a:avLst>
                  <a:gd name="adj1" fmla="val -36764"/>
                  <a:gd name="adj2" fmla="val -284540"/>
                </a:avLst>
              </a:prstGeom>
              <a:solidFill>
                <a:schemeClr val="bg2">
                  <a:lumMod val="50000"/>
                </a:schemeClr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defRPr/>
                </a:pPr>
                <a:endParaRPr lang="cs-CZ" sz="2400" b="0"/>
              </a:p>
            </p:txBody>
          </p:sp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4857752" y="3012399"/>
                <a:ext cx="1397925" cy="7266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cs-CZ" sz="1400" dirty="0">
                    <a:latin typeface="Calibri Light" pitchFamily="34" charset="0"/>
                  </a:rPr>
                  <a:t>svažitost a </a:t>
                </a:r>
              </a:p>
              <a:p>
                <a:pPr eaLnBrk="0" hangingPunct="0"/>
                <a:r>
                  <a:rPr lang="cs-CZ" sz="1400" dirty="0">
                    <a:latin typeface="Calibri Light" pitchFamily="34" charset="0"/>
                  </a:rPr>
                  <a:t>orientace</a:t>
                </a:r>
              </a:p>
            </p:txBody>
          </p:sp>
        </p:grpSp>
        <p:sp>
          <p:nvSpPr>
            <p:cNvPr id="11" name="Oval 21"/>
            <p:cNvSpPr>
              <a:spLocks noChangeArrowheads="1"/>
            </p:cNvSpPr>
            <p:nvPr/>
          </p:nvSpPr>
          <p:spPr bwMode="auto">
            <a:xfrm>
              <a:off x="3643306" y="1500174"/>
              <a:ext cx="1071570" cy="5334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grpSp>
          <p:nvGrpSpPr>
            <p:cNvPr id="20" name="Skupina 19"/>
            <p:cNvGrpSpPr/>
            <p:nvPr/>
          </p:nvGrpSpPr>
          <p:grpSpPr>
            <a:xfrm>
              <a:off x="6261708" y="2528538"/>
              <a:ext cx="1792198" cy="762040"/>
              <a:chOff x="6296466" y="2623463"/>
              <a:chExt cx="1792198" cy="762040"/>
            </a:xfrm>
          </p:grpSpPr>
          <p:sp>
            <p:nvSpPr>
              <p:cNvPr id="7" name="AutoShape 15"/>
              <p:cNvSpPr>
                <a:spLocks noChangeArrowheads="1"/>
              </p:cNvSpPr>
              <p:nvPr/>
            </p:nvSpPr>
            <p:spPr bwMode="auto">
              <a:xfrm>
                <a:off x="6296466" y="2623463"/>
                <a:ext cx="1792198" cy="686492"/>
              </a:xfrm>
              <a:prstGeom prst="wedgeRectCallout">
                <a:avLst>
                  <a:gd name="adj1" fmla="val -84744"/>
                  <a:gd name="adj2" fmla="val -160179"/>
                </a:avLst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eaLnBrk="0" hangingPunct="0">
                  <a:defRPr/>
                </a:pPr>
                <a:endParaRPr lang="cs-CZ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Obdélník 13"/>
              <p:cNvSpPr>
                <a:spLocks noChangeArrowheads="1"/>
              </p:cNvSpPr>
              <p:nvPr/>
            </p:nvSpPr>
            <p:spPr bwMode="auto">
              <a:xfrm>
                <a:off x="6313507" y="2658859"/>
                <a:ext cx="1644243" cy="726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cs-CZ" sz="1400" dirty="0">
                    <a:latin typeface="Calibri Light" pitchFamily="34" charset="0"/>
                    <a:cs typeface="Times New Roman" pitchFamily="18" charset="0"/>
                  </a:rPr>
                  <a:t>hloubka profilu </a:t>
                </a:r>
              </a:p>
              <a:p>
                <a:pPr eaLnBrk="0" hangingPunct="0"/>
                <a:r>
                  <a:rPr lang="cs-CZ" sz="1400" dirty="0">
                    <a:latin typeface="Calibri Light" pitchFamily="34" charset="0"/>
                    <a:cs typeface="Times New Roman" pitchFamily="18" charset="0"/>
                  </a:rPr>
                  <a:t>a </a:t>
                </a:r>
                <a:r>
                  <a:rPr lang="cs-CZ" sz="1400" dirty="0" err="1">
                    <a:latin typeface="Calibri Light" pitchFamily="34" charset="0"/>
                    <a:cs typeface="Times New Roman" pitchFamily="18" charset="0"/>
                  </a:rPr>
                  <a:t>skeletovitost</a:t>
                </a:r>
                <a:endParaRPr lang="cs-CZ" sz="1400" dirty="0">
                  <a:latin typeface="Calibri Light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Obdélník 12"/>
            <p:cNvSpPr/>
            <p:nvPr/>
          </p:nvSpPr>
          <p:spPr>
            <a:xfrm>
              <a:off x="3214678" y="1643050"/>
              <a:ext cx="214314" cy="2857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3786182" y="1643050"/>
              <a:ext cx="214314" cy="2857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4357686" y="1643050"/>
              <a:ext cx="214314" cy="2857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4857752" y="1643050"/>
              <a:ext cx="214314" cy="2857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5429256" y="1643050"/>
              <a:ext cx="214314" cy="2857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3" name="Obrázek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92" y="1896908"/>
            <a:ext cx="4296751" cy="4097702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5377029" y="328079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s-CZ" sz="2400" b="1" dirty="0">
                <a:latin typeface="+mj-lt"/>
              </a:rPr>
              <a:t>bonitně nejcennější půdy </a:t>
            </a:r>
          </a:p>
          <a:p>
            <a:pPr algn="just"/>
            <a:r>
              <a:rPr lang="cs-CZ" sz="2400" dirty="0">
                <a:latin typeface="+mj-lt"/>
              </a:rPr>
              <a:t>v jednotlivých  klimatických regionech</a:t>
            </a:r>
          </a:p>
          <a:p>
            <a:pPr algn="just"/>
            <a:r>
              <a:rPr lang="cs-CZ" sz="2400" dirty="0">
                <a:latin typeface="+mj-lt"/>
              </a:rPr>
              <a:t>půdní druhy (černozemě, hnědozemě…)</a:t>
            </a:r>
          </a:p>
          <a:p>
            <a:pPr algn="just"/>
            <a:r>
              <a:rPr lang="cs-CZ" sz="2400" dirty="0">
                <a:latin typeface="+mj-lt"/>
              </a:rPr>
              <a:t>převážně v plochách rovinných nebo jen mírně sklonitých</a:t>
            </a:r>
          </a:p>
          <a:p>
            <a:pPr algn="just"/>
            <a:r>
              <a:rPr lang="cs-CZ" sz="2400" dirty="0">
                <a:latin typeface="+mj-lt"/>
              </a:rPr>
              <a:t>na půdách středně hlubokých a hlubokých</a:t>
            </a:r>
          </a:p>
          <a:p>
            <a:pPr algn="just"/>
            <a:r>
              <a:rPr lang="cs-CZ" sz="2400" dirty="0">
                <a:latin typeface="+mj-lt"/>
              </a:rPr>
              <a:t>bez skeletu nebo jen lehce s obsahem štěrku </a:t>
            </a:r>
          </a:p>
        </p:txBody>
      </p:sp>
      <p:sp>
        <p:nvSpPr>
          <p:cNvPr id="25" name="Nadpis 1">
            <a:extLst>
              <a:ext uri="{FF2B5EF4-FFF2-40B4-BE49-F238E27FC236}">
                <a16:creationId xmlns:a16="http://schemas.microsoft.com/office/drawing/2014/main" id="{A867A0FF-C38D-42F9-A8FC-94DDBA62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Současný stav – třídy ochrany</a:t>
            </a:r>
          </a:p>
        </p:txBody>
      </p: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979DECA9-A5E4-4E27-A71E-DBF20983331F}"/>
              </a:ext>
            </a:extLst>
          </p:cNvPr>
          <p:cNvGrpSpPr/>
          <p:nvPr/>
        </p:nvGrpSpPr>
        <p:grpSpPr>
          <a:xfrm>
            <a:off x="9068939" y="484069"/>
            <a:ext cx="2284861" cy="543837"/>
            <a:chOff x="9405789" y="311286"/>
            <a:chExt cx="2284861" cy="543837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7A6CF7E2-2398-482B-9BDD-45528BA3A1E4}"/>
                </a:ext>
              </a:extLst>
            </p:cNvPr>
            <p:cNvGrpSpPr/>
            <p:nvPr/>
          </p:nvGrpSpPr>
          <p:grpSpPr>
            <a:xfrm>
              <a:off x="9405789" y="661647"/>
              <a:ext cx="2284861" cy="193476"/>
              <a:chOff x="9444699" y="204447"/>
              <a:chExt cx="2284861" cy="193476"/>
            </a:xfrm>
          </p:grpSpPr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CF07A37B-1FA0-4DD4-8DB9-B6A136C6C263}"/>
                  </a:ext>
                </a:extLst>
              </p:cNvPr>
              <p:cNvSpPr/>
              <p:nvPr/>
            </p:nvSpPr>
            <p:spPr>
              <a:xfrm>
                <a:off x="9916115" y="205358"/>
                <a:ext cx="399639" cy="18460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II</a:t>
                </a:r>
              </a:p>
            </p:txBody>
          </p:sp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A77136C1-AD55-4F1B-B313-71A54CA2D3D5}"/>
                  </a:ext>
                </a:extLst>
              </p:cNvPr>
              <p:cNvSpPr/>
              <p:nvPr/>
            </p:nvSpPr>
            <p:spPr>
              <a:xfrm>
                <a:off x="11329921" y="213322"/>
                <a:ext cx="399639" cy="18460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V</a:t>
                </a:r>
              </a:p>
            </p:txBody>
          </p:sp>
          <p:sp>
            <p:nvSpPr>
              <p:cNvPr id="31" name="Obdélník 30">
                <a:extLst>
                  <a:ext uri="{FF2B5EF4-FFF2-40B4-BE49-F238E27FC236}">
                    <a16:creationId xmlns:a16="http://schemas.microsoft.com/office/drawing/2014/main" id="{423EDD39-826E-42AE-B512-2C757BFE09DB}"/>
                  </a:ext>
                </a:extLst>
              </p:cNvPr>
              <p:cNvSpPr/>
              <p:nvPr/>
            </p:nvSpPr>
            <p:spPr>
              <a:xfrm>
                <a:off x="10387419" y="208070"/>
                <a:ext cx="399639" cy="18460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III</a:t>
                </a:r>
              </a:p>
            </p:txBody>
          </p:sp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31CC44A5-7812-4C14-8723-34C64011CB36}"/>
                  </a:ext>
                </a:extLst>
              </p:cNvPr>
              <p:cNvSpPr/>
              <p:nvPr/>
            </p:nvSpPr>
            <p:spPr>
              <a:xfrm>
                <a:off x="10858670" y="213322"/>
                <a:ext cx="399639" cy="184601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IV</a:t>
                </a:r>
              </a:p>
            </p:txBody>
          </p:sp>
          <p:sp>
            <p:nvSpPr>
              <p:cNvPr id="33" name="Obdélník 32">
                <a:extLst>
                  <a:ext uri="{FF2B5EF4-FFF2-40B4-BE49-F238E27FC236}">
                    <a16:creationId xmlns:a16="http://schemas.microsoft.com/office/drawing/2014/main" id="{E893C87E-424B-4E89-819A-9F12D920FBC0}"/>
                  </a:ext>
                </a:extLst>
              </p:cNvPr>
              <p:cNvSpPr/>
              <p:nvPr/>
            </p:nvSpPr>
            <p:spPr>
              <a:xfrm>
                <a:off x="9444699" y="204447"/>
                <a:ext cx="399639" cy="18460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I</a:t>
                </a:r>
              </a:p>
            </p:txBody>
          </p:sp>
        </p:grpSp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D7C4834B-7BD8-47E5-8425-6DDAD576352F}"/>
                </a:ext>
              </a:extLst>
            </p:cNvPr>
            <p:cNvSpPr txBox="1"/>
            <p:nvPr/>
          </p:nvSpPr>
          <p:spPr>
            <a:xfrm>
              <a:off x="9405789" y="311286"/>
              <a:ext cx="2284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TŘÍDY OCHRANY ZPF</a:t>
              </a:r>
            </a:p>
          </p:txBody>
        </p:sp>
      </p:grp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583AC0D4-688E-4FD3-AADE-3DB6EE2F74D5}"/>
              </a:ext>
            </a:extLst>
          </p:cNvPr>
          <p:cNvSpPr txBox="1"/>
          <p:nvPr/>
        </p:nvSpPr>
        <p:spPr>
          <a:xfrm>
            <a:off x="995095" y="5894211"/>
            <a:ext cx="4296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>
                <a:latin typeface="+mj-lt"/>
              </a:rPr>
              <a:t>Zdroj: vlastní dle Vyhlášky MŽP č. 48/2011 Sb.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3420D7F7-B7C6-409D-AF12-36F8496E0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27" y="1635162"/>
            <a:ext cx="2486372" cy="1238423"/>
          </a:xfrm>
          <a:prstGeom prst="rect">
            <a:avLst/>
          </a:prstGeom>
        </p:spPr>
      </p:pic>
      <p:sp>
        <p:nvSpPr>
          <p:cNvPr id="27" name="Obdélník 26">
            <a:extLst>
              <a:ext uri="{FF2B5EF4-FFF2-40B4-BE49-F238E27FC236}">
                <a16:creationId xmlns:a16="http://schemas.microsoft.com/office/drawing/2014/main" id="{030A6EF0-5469-4CE8-B241-4B91EE686156}"/>
              </a:ext>
            </a:extLst>
          </p:cNvPr>
          <p:cNvSpPr/>
          <p:nvPr/>
        </p:nvSpPr>
        <p:spPr>
          <a:xfrm>
            <a:off x="944848" y="2724671"/>
            <a:ext cx="1546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i="1" dirty="0">
                <a:latin typeface="+mj-lt"/>
              </a:rPr>
              <a:t>Tab. 3  Třída ochrany I</a:t>
            </a:r>
          </a:p>
        </p:txBody>
      </p:sp>
    </p:spTree>
    <p:extLst>
      <p:ext uri="{BB962C8B-B14F-4D97-AF65-F5344CB8AC3E}">
        <p14:creationId xmlns:p14="http://schemas.microsoft.com/office/powerpoint/2010/main" val="146185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Současný stav – třídy ochrany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635487"/>
              </p:ext>
            </p:extLst>
          </p:nvPr>
        </p:nvGraphicFramePr>
        <p:xfrm>
          <a:off x="681472" y="1938597"/>
          <a:ext cx="3869373" cy="2495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725">
                  <a:extLst>
                    <a:ext uri="{9D8B030D-6E8A-4147-A177-3AD203B41FA5}">
                      <a16:colId xmlns:a16="http://schemas.microsoft.com/office/drawing/2014/main" val="1388868573"/>
                    </a:ext>
                  </a:extLst>
                </a:gridCol>
                <a:gridCol w="2006663">
                  <a:extLst>
                    <a:ext uri="{9D8B030D-6E8A-4147-A177-3AD203B41FA5}">
                      <a16:colId xmlns:a16="http://schemas.microsoft.com/office/drawing/2014/main" val="1071832907"/>
                    </a:ext>
                  </a:extLst>
                </a:gridCol>
                <a:gridCol w="887985">
                  <a:extLst>
                    <a:ext uri="{9D8B030D-6E8A-4147-A177-3AD203B41FA5}">
                      <a16:colId xmlns:a16="http://schemas.microsoft.com/office/drawing/2014/main" val="3633282125"/>
                    </a:ext>
                  </a:extLst>
                </a:gridCol>
              </a:tblGrid>
              <a:tr h="449945"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BPEJ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Bodová </a:t>
                      </a:r>
                    </a:p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výnosnost (VUMOP, UZEI)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>
                          <a:effectLst/>
                          <a:latin typeface="+mj-lt"/>
                        </a:rPr>
                        <a:t>Třída ochrany ZPF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6101509"/>
                  </a:ext>
                </a:extLst>
              </a:tr>
              <a:tr h="224972"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sng" strike="noStrike" dirty="0">
                          <a:effectLst/>
                          <a:latin typeface="+mj-lt"/>
                          <a:hlinkClick r:id="rId2"/>
                        </a:rPr>
                        <a:t>03.03.00</a:t>
                      </a:r>
                      <a:endParaRPr lang="cs-CZ" sz="2000" b="0" i="0" u="sng" strike="noStrike" dirty="0">
                        <a:solidFill>
                          <a:srgbClr val="0563C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I.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6123832"/>
                  </a:ext>
                </a:extLst>
              </a:tr>
              <a:tr h="224972"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sng" strike="noStrike" dirty="0">
                          <a:effectLst/>
                          <a:latin typeface="+mj-lt"/>
                          <a:hlinkClick r:id="rId3"/>
                        </a:rPr>
                        <a:t>03.01.00</a:t>
                      </a:r>
                      <a:endParaRPr lang="cs-CZ" sz="2000" b="0" i="0" u="sng" strike="noStrike" dirty="0">
                        <a:solidFill>
                          <a:srgbClr val="0563C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96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I.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1549499"/>
                  </a:ext>
                </a:extLst>
              </a:tr>
              <a:tr h="224972"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sng" strike="noStrike" dirty="0">
                          <a:effectLst/>
                          <a:latin typeface="+mj-lt"/>
                          <a:hlinkClick r:id="rId4"/>
                        </a:rPr>
                        <a:t>03.02.00</a:t>
                      </a:r>
                      <a:endParaRPr lang="cs-CZ" sz="2000" b="0" i="0" u="sng" strike="noStrike" dirty="0">
                        <a:solidFill>
                          <a:srgbClr val="0563C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95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I.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7107778"/>
                  </a:ext>
                </a:extLst>
              </a:tr>
              <a:tr h="224972"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sng" strike="noStrike" dirty="0">
                          <a:effectLst/>
                          <a:latin typeface="+mj-lt"/>
                          <a:hlinkClick r:id="rId5"/>
                        </a:rPr>
                        <a:t>03.10.00</a:t>
                      </a:r>
                      <a:endParaRPr lang="cs-CZ" sz="2000" b="0" i="0" u="sng" strike="noStrike" dirty="0">
                        <a:solidFill>
                          <a:srgbClr val="0563C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93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I.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1485864"/>
                  </a:ext>
                </a:extLst>
              </a:tr>
              <a:tr h="224972"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sng" strike="noStrike" dirty="0">
                          <a:effectLst/>
                          <a:latin typeface="+mj-lt"/>
                          <a:hlinkClick r:id="rId6"/>
                        </a:rPr>
                        <a:t>03.11.00</a:t>
                      </a:r>
                      <a:endParaRPr lang="cs-CZ" sz="2000" b="0" i="0" u="sng" strike="noStrike" dirty="0">
                        <a:solidFill>
                          <a:srgbClr val="0563C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92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I.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3601091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630102"/>
              </p:ext>
            </p:extLst>
          </p:nvPr>
        </p:nvGraphicFramePr>
        <p:xfrm>
          <a:off x="681471" y="4534054"/>
          <a:ext cx="3869373" cy="1571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8668">
                  <a:extLst>
                    <a:ext uri="{9D8B030D-6E8A-4147-A177-3AD203B41FA5}">
                      <a16:colId xmlns:a16="http://schemas.microsoft.com/office/drawing/2014/main" val="407443702"/>
                    </a:ext>
                  </a:extLst>
                </a:gridCol>
                <a:gridCol w="2077278">
                  <a:extLst>
                    <a:ext uri="{9D8B030D-6E8A-4147-A177-3AD203B41FA5}">
                      <a16:colId xmlns:a16="http://schemas.microsoft.com/office/drawing/2014/main" val="1707056316"/>
                    </a:ext>
                  </a:extLst>
                </a:gridCol>
                <a:gridCol w="863427">
                  <a:extLst>
                    <a:ext uri="{9D8B030D-6E8A-4147-A177-3AD203B41FA5}">
                      <a16:colId xmlns:a16="http://schemas.microsoft.com/office/drawing/2014/main" val="503625287"/>
                    </a:ext>
                  </a:extLst>
                </a:gridCol>
              </a:tblGrid>
              <a:tr h="1003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sng" strike="noStrike" dirty="0">
                          <a:effectLst/>
                          <a:latin typeface="+mj-lt"/>
                          <a:hlinkClick r:id="rId7"/>
                        </a:rPr>
                        <a:t>  9.36.01 </a:t>
                      </a:r>
                      <a:endParaRPr lang="cs-CZ" sz="2000" b="0" i="0" u="sng" strike="noStrike" dirty="0">
                        <a:solidFill>
                          <a:srgbClr val="0563C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30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I.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4830105"/>
                  </a:ext>
                </a:extLst>
              </a:tr>
              <a:tr h="23579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sng" strike="noStrike" dirty="0">
                          <a:effectLst/>
                          <a:latin typeface="+mj-lt"/>
                          <a:hlinkClick r:id="rId8"/>
                        </a:rPr>
                        <a:t>  8.34.01 </a:t>
                      </a:r>
                      <a:endParaRPr lang="cs-CZ" sz="2000" b="0" i="0" u="sng" strike="noStrike" dirty="0">
                        <a:solidFill>
                          <a:srgbClr val="0563C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30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I.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0933078"/>
                  </a:ext>
                </a:extLst>
              </a:tr>
              <a:tr h="23579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sng" strike="noStrike" dirty="0">
                          <a:effectLst/>
                          <a:latin typeface="+mj-lt"/>
                          <a:hlinkClick r:id="rId9"/>
                        </a:rPr>
                        <a:t>  9.36.21 </a:t>
                      </a:r>
                      <a:endParaRPr lang="cs-CZ" sz="2000" b="0" i="0" u="sng" strike="noStrike" dirty="0">
                        <a:solidFill>
                          <a:srgbClr val="0563C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24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I.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0183775"/>
                  </a:ext>
                </a:extLst>
              </a:tr>
              <a:tr h="20043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sng" strike="noStrike" dirty="0">
                          <a:effectLst/>
                          <a:latin typeface="+mj-lt"/>
                          <a:hlinkClick r:id="rId10"/>
                        </a:rPr>
                        <a:t>  8.35.21 </a:t>
                      </a:r>
                      <a:endParaRPr lang="cs-CZ" sz="2000" b="0" i="0" u="sng" strike="noStrike" dirty="0">
                        <a:solidFill>
                          <a:srgbClr val="0563C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24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I.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0745541"/>
                  </a:ext>
                </a:extLst>
              </a:tr>
              <a:tr h="301936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sng" strike="noStrike" dirty="0">
                          <a:effectLst/>
                          <a:latin typeface="+mj-lt"/>
                          <a:hlinkClick r:id="rId11"/>
                        </a:rPr>
                        <a:t>  8.34.21 </a:t>
                      </a:r>
                      <a:endParaRPr lang="cs-CZ" sz="2000" b="0" i="0" u="sng" strike="noStrike" dirty="0">
                        <a:solidFill>
                          <a:srgbClr val="0563C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24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I.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824166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5023470" y="3323774"/>
            <a:ext cx="644730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dirty="0" err="1"/>
              <a:t>Kambizemě</a:t>
            </a:r>
            <a:r>
              <a:rPr lang="cs-CZ" sz="1400" dirty="0"/>
              <a:t> </a:t>
            </a:r>
            <a:r>
              <a:rPr lang="cs-CZ" sz="1400" dirty="0" err="1"/>
              <a:t>dystrické</a:t>
            </a:r>
            <a:r>
              <a:rPr lang="cs-CZ" sz="1400" dirty="0"/>
              <a:t>, podzoly, </a:t>
            </a:r>
            <a:r>
              <a:rPr lang="cs-CZ" sz="1400" dirty="0" err="1"/>
              <a:t>kryptopodzoly</a:t>
            </a:r>
            <a:r>
              <a:rPr lang="cs-CZ" sz="1400" dirty="0"/>
              <a:t> převážně na mírných svazích s jižní expozicí (jihozápadní až jihovýchodní) nebo se západní či východní (</a:t>
            </a:r>
            <a:r>
              <a:rPr lang="cs-CZ" sz="1400" dirty="0" err="1"/>
              <a:t>jihoozápadní</a:t>
            </a:r>
            <a:r>
              <a:rPr lang="cs-CZ" sz="1400" dirty="0"/>
              <a:t> až severozápadní či jihovýchodní až severovýchodní) a celkovým obsahem skeletu do 25 %. Půdy hluboké až středně hluboké v mírně chladném klimatickém regionu a produkčně málo významné.</a:t>
            </a:r>
          </a:p>
          <a:p>
            <a:pPr algn="just"/>
            <a:r>
              <a:rPr lang="cs-CZ" sz="1400" dirty="0"/>
              <a:t>8 - Hledaná bonitovaná půdně ekologická jednotka spadá do osmého klimatického regionu, jež zahrnuje všechna podhůří v nadmořské výšce zpravidla nad 550 m</a:t>
            </a:r>
          </a:p>
          <a:p>
            <a:pPr algn="just"/>
            <a:r>
              <a:rPr lang="cs-CZ" sz="1400" dirty="0"/>
              <a:t>Půdy se střední rychlostí infiltrace i při úplném nasycení, zahrnující převážně půdy středně hluboké až hluboké, středně až dobře odvodněné, hlinitopísčité až jílovitohlinité</a:t>
            </a:r>
          </a:p>
          <a:p>
            <a:pPr algn="just"/>
            <a:r>
              <a:rPr lang="cs-CZ" sz="1400" dirty="0"/>
              <a:t>34 - hnědé půdy kyselé a hnědé půdy </a:t>
            </a:r>
            <a:r>
              <a:rPr lang="cs-CZ" sz="1400" dirty="0" err="1"/>
              <a:t>podzolované</a:t>
            </a:r>
            <a:r>
              <a:rPr lang="cs-CZ" sz="1400" dirty="0"/>
              <a:t> na vyvřelých horninách, většinou lehké, slabě až středně štěrkovité s příznivým vodním režimem v mírně chladném klimatickém regionu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30DC3CB-23E0-45E8-A80B-3DEEC00E5F4A}"/>
              </a:ext>
            </a:extLst>
          </p:cNvPr>
          <p:cNvSpPr txBox="1"/>
          <p:nvPr/>
        </p:nvSpPr>
        <p:spPr>
          <a:xfrm>
            <a:off x="5023470" y="1757622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>
                <a:solidFill>
                  <a:srgbClr val="002060"/>
                </a:solidFill>
                <a:latin typeface="+mj-lt"/>
              </a:rPr>
              <a:t>Zemědělské půdy cenné, produkčně nadprůměrné, ale i půdy důležité z hlediska uchování přírodně vzácných, jedinečných lokalit (chráněná krajinná území)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CD4DEBDD-D181-4664-A725-6A087022CA46}"/>
              </a:ext>
            </a:extLst>
          </p:cNvPr>
          <p:cNvSpPr/>
          <p:nvPr/>
        </p:nvSpPr>
        <p:spPr>
          <a:xfrm>
            <a:off x="4574292" y="5832743"/>
            <a:ext cx="299452" cy="181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B5BFF21-4EAE-4381-92BA-7719B862473F}"/>
              </a:ext>
            </a:extLst>
          </p:cNvPr>
          <p:cNvSpPr txBox="1"/>
          <p:nvPr/>
        </p:nvSpPr>
        <p:spPr>
          <a:xfrm>
            <a:off x="681470" y="6105679"/>
            <a:ext cx="3892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latin typeface="+mj-lt"/>
              </a:rPr>
              <a:t>Zdroj: vlastní dle VÚMOP, 2019</a:t>
            </a: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EF4DF820-0DC5-4984-98E8-BCDDF0FF597C}"/>
              </a:ext>
            </a:extLst>
          </p:cNvPr>
          <p:cNvGrpSpPr/>
          <p:nvPr/>
        </p:nvGrpSpPr>
        <p:grpSpPr>
          <a:xfrm>
            <a:off x="9068939" y="484069"/>
            <a:ext cx="2284861" cy="543837"/>
            <a:chOff x="9405789" y="311286"/>
            <a:chExt cx="2284861" cy="543837"/>
          </a:xfrm>
        </p:grpSpPr>
        <p:grpSp>
          <p:nvGrpSpPr>
            <p:cNvPr id="18" name="Skupina 17">
              <a:extLst>
                <a:ext uri="{FF2B5EF4-FFF2-40B4-BE49-F238E27FC236}">
                  <a16:creationId xmlns:a16="http://schemas.microsoft.com/office/drawing/2014/main" id="{1B637401-DEC4-4B56-B20C-9F0DBD81D5F2}"/>
                </a:ext>
              </a:extLst>
            </p:cNvPr>
            <p:cNvGrpSpPr/>
            <p:nvPr/>
          </p:nvGrpSpPr>
          <p:grpSpPr>
            <a:xfrm>
              <a:off x="9405789" y="661647"/>
              <a:ext cx="2284861" cy="193476"/>
              <a:chOff x="9444699" y="204447"/>
              <a:chExt cx="2284861" cy="193476"/>
            </a:xfrm>
          </p:grpSpPr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415762CD-1913-44F9-886E-38ADD77B0781}"/>
                  </a:ext>
                </a:extLst>
              </p:cNvPr>
              <p:cNvSpPr/>
              <p:nvPr/>
            </p:nvSpPr>
            <p:spPr>
              <a:xfrm>
                <a:off x="9916115" y="205358"/>
                <a:ext cx="399639" cy="18460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II</a:t>
                </a:r>
              </a:p>
            </p:txBody>
          </p:sp>
          <p:sp>
            <p:nvSpPr>
              <p:cNvPr id="21" name="Obdélník 20">
                <a:extLst>
                  <a:ext uri="{FF2B5EF4-FFF2-40B4-BE49-F238E27FC236}">
                    <a16:creationId xmlns:a16="http://schemas.microsoft.com/office/drawing/2014/main" id="{90E98B46-40FE-4A51-A1D4-7A33F31118B8}"/>
                  </a:ext>
                </a:extLst>
              </p:cNvPr>
              <p:cNvSpPr/>
              <p:nvPr/>
            </p:nvSpPr>
            <p:spPr>
              <a:xfrm>
                <a:off x="11329921" y="213322"/>
                <a:ext cx="399639" cy="18460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V</a:t>
                </a:r>
              </a:p>
            </p:txBody>
          </p:sp>
          <p:sp>
            <p:nvSpPr>
              <p:cNvPr id="22" name="Obdélník 21">
                <a:extLst>
                  <a:ext uri="{FF2B5EF4-FFF2-40B4-BE49-F238E27FC236}">
                    <a16:creationId xmlns:a16="http://schemas.microsoft.com/office/drawing/2014/main" id="{6B4B6FD5-7DD1-47BF-BA89-4910AECCCFAF}"/>
                  </a:ext>
                </a:extLst>
              </p:cNvPr>
              <p:cNvSpPr/>
              <p:nvPr/>
            </p:nvSpPr>
            <p:spPr>
              <a:xfrm>
                <a:off x="10387419" y="208070"/>
                <a:ext cx="399639" cy="18460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III</a:t>
                </a:r>
              </a:p>
            </p:txBody>
          </p:sp>
          <p:sp>
            <p:nvSpPr>
              <p:cNvPr id="23" name="Obdélník 22">
                <a:extLst>
                  <a:ext uri="{FF2B5EF4-FFF2-40B4-BE49-F238E27FC236}">
                    <a16:creationId xmlns:a16="http://schemas.microsoft.com/office/drawing/2014/main" id="{5760FA58-8F00-496C-8F5A-27AF9144B814}"/>
                  </a:ext>
                </a:extLst>
              </p:cNvPr>
              <p:cNvSpPr/>
              <p:nvPr/>
            </p:nvSpPr>
            <p:spPr>
              <a:xfrm>
                <a:off x="10858670" y="213322"/>
                <a:ext cx="399639" cy="184601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IV</a:t>
                </a:r>
              </a:p>
            </p:txBody>
          </p:sp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A74F8104-3ABE-4157-B06E-8E49EE90BAAA}"/>
                  </a:ext>
                </a:extLst>
              </p:cNvPr>
              <p:cNvSpPr/>
              <p:nvPr/>
            </p:nvSpPr>
            <p:spPr>
              <a:xfrm>
                <a:off x="9444699" y="204447"/>
                <a:ext cx="399639" cy="18460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I</a:t>
                </a:r>
              </a:p>
            </p:txBody>
          </p:sp>
        </p:grp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FA60335C-A8B9-4403-83DB-9AE5887F4107}"/>
                </a:ext>
              </a:extLst>
            </p:cNvPr>
            <p:cNvSpPr txBox="1"/>
            <p:nvPr/>
          </p:nvSpPr>
          <p:spPr>
            <a:xfrm>
              <a:off x="9405789" y="311286"/>
              <a:ext cx="2284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TŘÍDY OCHRANY ZPF</a:t>
              </a:r>
            </a:p>
          </p:txBody>
        </p:sp>
      </p:grpSp>
      <p:sp>
        <p:nvSpPr>
          <p:cNvPr id="10" name="Obdélník 9">
            <a:extLst>
              <a:ext uri="{FF2B5EF4-FFF2-40B4-BE49-F238E27FC236}">
                <a16:creationId xmlns:a16="http://schemas.microsoft.com/office/drawing/2014/main" id="{FC00AC1A-6E7E-45A9-B74C-55711B7FE315}"/>
              </a:ext>
            </a:extLst>
          </p:cNvPr>
          <p:cNvSpPr/>
          <p:nvPr/>
        </p:nvSpPr>
        <p:spPr>
          <a:xfrm>
            <a:off x="681470" y="1669510"/>
            <a:ext cx="23998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>
                <a:latin typeface="+mj-lt"/>
              </a:rPr>
              <a:t>Tab. 3  Třída ochrany I, ukázka</a:t>
            </a:r>
          </a:p>
        </p:txBody>
      </p:sp>
    </p:spTree>
    <p:extLst>
      <p:ext uri="{BB962C8B-B14F-4D97-AF65-F5344CB8AC3E}">
        <p14:creationId xmlns:p14="http://schemas.microsoft.com/office/powerpoint/2010/main" val="8335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F5402-5165-4E4B-8599-076E841DE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9487" cy="1325563"/>
          </a:xfrm>
        </p:spPr>
        <p:txBody>
          <a:bodyPr/>
          <a:lstStyle/>
          <a:p>
            <a:r>
              <a:rPr lang="cs-CZ" dirty="0"/>
              <a:t>Metodický postup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1F21AC56-2C67-4C4D-8FA0-9BD1B91D9C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808324"/>
              </p:ext>
            </p:extLst>
          </p:nvPr>
        </p:nvGraphicFramePr>
        <p:xfrm>
          <a:off x="927776" y="4074979"/>
          <a:ext cx="4673600" cy="2399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24037009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95565826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0122731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8661286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46927074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39589364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11634599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2809034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2184269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68711107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955129047"/>
                    </a:ext>
                  </a:extLst>
                </a:gridCol>
              </a:tblGrid>
              <a:tr h="225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HPJ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01-64</a:t>
                      </a:r>
                    </a:p>
                  </a:txBody>
                  <a:tcPr marL="7620" marR="7620" marT="7620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Výnos (V) t/ha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36677"/>
                  </a:ext>
                </a:extLst>
              </a:tr>
              <a:tr h="21744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KR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496723"/>
                  </a:ext>
                </a:extLst>
              </a:tr>
              <a:tr h="21744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3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4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5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6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7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8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9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8343589"/>
                  </a:ext>
                </a:extLst>
              </a:tr>
              <a:tr h="2174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01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6,68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6,47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6,51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7,22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6,2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 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71007206"/>
                  </a:ext>
                </a:extLst>
              </a:tr>
              <a:tr h="2174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02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6,65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7,36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6,34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32538817"/>
                  </a:ext>
                </a:extLst>
              </a:tr>
              <a:tr h="2174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03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7,43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7,22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7,45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8,07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7,01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 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27415698"/>
                  </a:ext>
                </a:extLst>
              </a:tr>
              <a:tr h="2174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04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5,6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5,41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5,72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6,05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44955941"/>
                  </a:ext>
                </a:extLst>
              </a:tr>
              <a:tr h="2174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05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6,39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6,15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6,53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6,97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79123666"/>
                  </a:ext>
                </a:extLst>
              </a:tr>
              <a:tr h="2174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06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6,73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6,55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6,58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7,41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32672160"/>
                  </a:ext>
                </a:extLst>
              </a:tr>
              <a:tr h="2174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07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6,72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6,51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6,63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7,24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9712046"/>
                  </a:ext>
                </a:extLst>
              </a:tr>
              <a:tr h="2174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08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6,73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6,51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6,69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7,25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6,25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6,7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 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18209310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D5ED00F6-749D-4F54-B419-DF17CB0C7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216623"/>
              </p:ext>
            </p:extLst>
          </p:nvPr>
        </p:nvGraphicFramePr>
        <p:xfrm>
          <a:off x="5668885" y="4064252"/>
          <a:ext cx="5732942" cy="2410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144">
                  <a:extLst>
                    <a:ext uri="{9D8B030D-6E8A-4147-A177-3AD203B41FA5}">
                      <a16:colId xmlns:a16="http://schemas.microsoft.com/office/drawing/2014/main" val="101117960"/>
                    </a:ext>
                  </a:extLst>
                </a:gridCol>
                <a:gridCol w="249125">
                  <a:extLst>
                    <a:ext uri="{9D8B030D-6E8A-4147-A177-3AD203B41FA5}">
                      <a16:colId xmlns:a16="http://schemas.microsoft.com/office/drawing/2014/main" val="3663856766"/>
                    </a:ext>
                  </a:extLst>
                </a:gridCol>
                <a:gridCol w="293830">
                  <a:extLst>
                    <a:ext uri="{9D8B030D-6E8A-4147-A177-3AD203B41FA5}">
                      <a16:colId xmlns:a16="http://schemas.microsoft.com/office/drawing/2014/main" val="1266087061"/>
                    </a:ext>
                  </a:extLst>
                </a:gridCol>
                <a:gridCol w="793329">
                  <a:extLst>
                    <a:ext uri="{9D8B030D-6E8A-4147-A177-3AD203B41FA5}">
                      <a16:colId xmlns:a16="http://schemas.microsoft.com/office/drawing/2014/main" val="2259814674"/>
                    </a:ext>
                  </a:extLst>
                </a:gridCol>
                <a:gridCol w="516835">
                  <a:extLst>
                    <a:ext uri="{9D8B030D-6E8A-4147-A177-3AD203B41FA5}">
                      <a16:colId xmlns:a16="http://schemas.microsoft.com/office/drawing/2014/main" val="1791772057"/>
                    </a:ext>
                  </a:extLst>
                </a:gridCol>
                <a:gridCol w="467139">
                  <a:extLst>
                    <a:ext uri="{9D8B030D-6E8A-4147-A177-3AD203B41FA5}">
                      <a16:colId xmlns:a16="http://schemas.microsoft.com/office/drawing/2014/main" val="85468922"/>
                    </a:ext>
                  </a:extLst>
                </a:gridCol>
                <a:gridCol w="496957">
                  <a:extLst>
                    <a:ext uri="{9D8B030D-6E8A-4147-A177-3AD203B41FA5}">
                      <a16:colId xmlns:a16="http://schemas.microsoft.com/office/drawing/2014/main" val="3616017007"/>
                    </a:ext>
                  </a:extLst>
                </a:gridCol>
                <a:gridCol w="526774">
                  <a:extLst>
                    <a:ext uri="{9D8B030D-6E8A-4147-A177-3AD203B41FA5}">
                      <a16:colId xmlns:a16="http://schemas.microsoft.com/office/drawing/2014/main" val="1746547332"/>
                    </a:ext>
                  </a:extLst>
                </a:gridCol>
                <a:gridCol w="407505">
                  <a:extLst>
                    <a:ext uri="{9D8B030D-6E8A-4147-A177-3AD203B41FA5}">
                      <a16:colId xmlns:a16="http://schemas.microsoft.com/office/drawing/2014/main" val="419677768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381722543"/>
                    </a:ext>
                  </a:extLst>
                </a:gridCol>
                <a:gridCol w="550620">
                  <a:extLst>
                    <a:ext uri="{9D8B030D-6E8A-4147-A177-3AD203B41FA5}">
                      <a16:colId xmlns:a16="http://schemas.microsoft.com/office/drawing/2014/main" val="4269463744"/>
                    </a:ext>
                  </a:extLst>
                </a:gridCol>
                <a:gridCol w="434997">
                  <a:extLst>
                    <a:ext uri="{9D8B030D-6E8A-4147-A177-3AD203B41FA5}">
                      <a16:colId xmlns:a16="http://schemas.microsoft.com/office/drawing/2014/main" val="3214041117"/>
                    </a:ext>
                  </a:extLst>
                </a:gridCol>
              </a:tblGrid>
              <a:tr h="313525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(k </a:t>
                      </a:r>
                      <a:r>
                        <a:rPr lang="cs-CZ" sz="1200" u="none" strike="noStrike" baseline="-25000" dirty="0" err="1">
                          <a:effectLst/>
                          <a:latin typeface="+mj-lt"/>
                        </a:rPr>
                        <a:t>kr,exp</a:t>
                      </a:r>
                      <a:r>
                        <a:rPr lang="cs-CZ" sz="1200" u="none" strike="noStrike" baseline="-25000" dirty="0">
                          <a:effectLst/>
                          <a:latin typeface="+mj-lt"/>
                        </a:rPr>
                        <a:t> </a:t>
                      </a:r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kó svahu a expozice (exp)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2993449"/>
                  </a:ext>
                </a:extLst>
              </a:tr>
              <a:tr h="216135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864919"/>
                  </a:ext>
                </a:extLst>
              </a:tr>
              <a:tr h="165430">
                <a:tc rowSpan="10">
                  <a:txBody>
                    <a:bodyPr/>
                    <a:lstStyle/>
                    <a:p>
                      <a:pPr algn="l" fontAlgn="t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0,99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0,98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0,96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0,93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2275752"/>
                  </a:ext>
                </a:extLst>
              </a:tr>
              <a:tr h="1654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0,99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0,98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0,96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0,93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6677313"/>
                  </a:ext>
                </a:extLst>
              </a:tr>
              <a:tr h="1654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2257747"/>
                  </a:ext>
                </a:extLst>
              </a:tr>
              <a:tr h="1654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0,99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0,98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0,97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0,96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6939688"/>
                  </a:ext>
                </a:extLst>
              </a:tr>
              <a:tr h="1654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9670494"/>
                  </a:ext>
                </a:extLst>
              </a:tr>
              <a:tr h="1654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9059676"/>
                  </a:ext>
                </a:extLst>
              </a:tr>
              <a:tr h="1654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0,99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0,98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0,97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0,96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9307380"/>
                  </a:ext>
                </a:extLst>
              </a:tr>
              <a:tr h="1654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0,97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0,96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0,95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0,94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1125692"/>
                  </a:ext>
                </a:extLst>
              </a:tr>
              <a:tr h="1654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0,95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0,94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0,93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0,91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0653446"/>
                  </a:ext>
                </a:extLst>
              </a:tr>
              <a:tr h="1654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0,98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0,96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0,93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0,9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04789869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696DA8C5-D3CE-4505-A4B4-4987960D473C}"/>
              </a:ext>
            </a:extLst>
          </p:cNvPr>
          <p:cNvSpPr txBox="1"/>
          <p:nvPr/>
        </p:nvSpPr>
        <p:spPr>
          <a:xfrm>
            <a:off x="838199" y="3777357"/>
            <a:ext cx="4741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>
                <a:latin typeface="+mj-lt"/>
              </a:rPr>
              <a:t>Tab. 4 naturální výnos V</a:t>
            </a:r>
            <a:r>
              <a:rPr lang="cs-CZ" sz="1200" i="1" baseline="-25000" dirty="0">
                <a:latin typeface="+mj-lt"/>
              </a:rPr>
              <a:t>HPKJ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FCB4A48-67A0-4420-A5E9-93A1FAF9A941}"/>
              </a:ext>
            </a:extLst>
          </p:cNvPr>
          <p:cNvSpPr txBox="1"/>
          <p:nvPr/>
        </p:nvSpPr>
        <p:spPr>
          <a:xfrm>
            <a:off x="5668885" y="3780187"/>
            <a:ext cx="5732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>
                <a:latin typeface="+mj-lt"/>
              </a:rPr>
              <a:t>Tab. 5 koeficient pro expozici </a:t>
            </a:r>
            <a:r>
              <a:rPr lang="cs-CZ" sz="1200" i="1" dirty="0" err="1">
                <a:latin typeface="+mj-lt"/>
              </a:rPr>
              <a:t>k</a:t>
            </a:r>
            <a:r>
              <a:rPr lang="cs-CZ" sz="1200" i="1" baseline="-25000" dirty="0" err="1">
                <a:latin typeface="+mj-lt"/>
              </a:rPr>
              <a:t>KR</a:t>
            </a:r>
            <a:r>
              <a:rPr lang="cs-CZ" sz="1200" i="1" baseline="-25000" dirty="0">
                <a:latin typeface="+mj-lt"/>
              </a:rPr>
              <a:t>, </a:t>
            </a:r>
            <a:r>
              <a:rPr lang="cs-CZ" sz="1200" i="1" baseline="-25000" dirty="0" err="1">
                <a:latin typeface="+mj-lt"/>
              </a:rPr>
              <a:t>exp</a:t>
            </a:r>
            <a:endParaRPr lang="cs-CZ" sz="1200" i="1" baseline="-25000" dirty="0">
              <a:latin typeface="+mj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BA522F3-4859-4B13-AFF5-824C3E6F506F}"/>
              </a:ext>
            </a:extLst>
          </p:cNvPr>
          <p:cNvSpPr txBox="1"/>
          <p:nvPr/>
        </p:nvSpPr>
        <p:spPr>
          <a:xfrm>
            <a:off x="927776" y="1354429"/>
            <a:ext cx="67672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+mj-lt"/>
              </a:rPr>
              <a:t>VPP </a:t>
            </a:r>
            <a:r>
              <a:rPr lang="cs-CZ" sz="2800" b="1" baseline="-25000" dirty="0">
                <a:latin typeface="+mj-lt"/>
              </a:rPr>
              <a:t>PLODINY</a:t>
            </a:r>
            <a:r>
              <a:rPr lang="cs-CZ" sz="2800" b="1" dirty="0">
                <a:latin typeface="+mj-lt"/>
              </a:rPr>
              <a:t> = V </a:t>
            </a:r>
            <a:r>
              <a:rPr lang="cs-CZ" sz="2800" b="1" baseline="-25000" dirty="0">
                <a:latin typeface="+mj-lt"/>
              </a:rPr>
              <a:t>HPKJ</a:t>
            </a:r>
            <a:r>
              <a:rPr lang="cs-CZ" sz="2800" b="1" dirty="0">
                <a:latin typeface="+mj-lt"/>
              </a:rPr>
              <a:t> * k </a:t>
            </a:r>
            <a:r>
              <a:rPr lang="cs-CZ" sz="2800" b="1" baseline="-25000" dirty="0">
                <a:latin typeface="+mj-lt"/>
              </a:rPr>
              <a:t>KR </a:t>
            </a:r>
            <a:r>
              <a:rPr lang="cs-CZ" sz="2800" b="1" baseline="-25000" dirty="0" err="1">
                <a:latin typeface="+mj-lt"/>
              </a:rPr>
              <a:t>exp</a:t>
            </a:r>
            <a:r>
              <a:rPr lang="cs-CZ" sz="2800" b="1" dirty="0">
                <a:latin typeface="+mj-lt"/>
              </a:rPr>
              <a:t> * k </a:t>
            </a:r>
            <a:r>
              <a:rPr lang="cs-CZ" sz="2800" b="1" baseline="-25000" dirty="0" err="1">
                <a:latin typeface="+mj-lt"/>
              </a:rPr>
              <a:t>sva</a:t>
            </a:r>
            <a:r>
              <a:rPr lang="cs-CZ" sz="2800" b="1" dirty="0">
                <a:latin typeface="+mj-lt"/>
              </a:rPr>
              <a:t>  * k </a:t>
            </a:r>
            <a:r>
              <a:rPr lang="cs-CZ" sz="2800" b="1" baseline="-25000" dirty="0" err="1">
                <a:latin typeface="+mj-lt"/>
              </a:rPr>
              <a:t>hl,sk</a:t>
            </a:r>
            <a:endParaRPr lang="cs-CZ" sz="2800" b="1" baseline="-25000" dirty="0">
              <a:latin typeface="+mj-lt"/>
            </a:endParaRPr>
          </a:p>
          <a:p>
            <a:endParaRPr lang="cs-CZ" baseline="-25000" dirty="0">
              <a:latin typeface="+mj-lt"/>
            </a:endParaRPr>
          </a:p>
          <a:p>
            <a:r>
              <a:rPr lang="cs-CZ" dirty="0">
                <a:latin typeface="+mj-lt"/>
              </a:rPr>
              <a:t>kde: </a:t>
            </a:r>
          </a:p>
          <a:p>
            <a:r>
              <a:rPr lang="cs-CZ" dirty="0">
                <a:latin typeface="+mj-lt"/>
              </a:rPr>
              <a:t>V </a:t>
            </a:r>
            <a:r>
              <a:rPr lang="cs-CZ" baseline="-25000" dirty="0">
                <a:latin typeface="+mj-lt"/>
              </a:rPr>
              <a:t>HPKL </a:t>
            </a:r>
            <a:r>
              <a:rPr lang="cs-CZ" dirty="0">
                <a:latin typeface="+mj-lt"/>
              </a:rPr>
              <a:t>= Naturální výnosy zemědělské plodiny pro hlavní půdně klimatickou jednotku (t/ha)</a:t>
            </a:r>
          </a:p>
          <a:p>
            <a:r>
              <a:rPr lang="cs-CZ" dirty="0">
                <a:latin typeface="+mj-lt"/>
              </a:rPr>
              <a:t>k </a:t>
            </a:r>
            <a:r>
              <a:rPr lang="cs-CZ" baseline="-25000" dirty="0" err="1">
                <a:latin typeface="+mj-lt"/>
              </a:rPr>
              <a:t>KRexp</a:t>
            </a:r>
            <a:r>
              <a:rPr lang="cs-CZ" baseline="-25000" dirty="0">
                <a:latin typeface="+mj-lt"/>
              </a:rPr>
              <a:t> </a:t>
            </a:r>
            <a:r>
              <a:rPr lang="cs-CZ" dirty="0">
                <a:latin typeface="+mj-lt"/>
              </a:rPr>
              <a:t>= Koeficient pro expozici ke světovým stranám</a:t>
            </a:r>
          </a:p>
          <a:p>
            <a:r>
              <a:rPr lang="cs-CZ" dirty="0">
                <a:latin typeface="+mj-lt"/>
              </a:rPr>
              <a:t>k </a:t>
            </a:r>
            <a:r>
              <a:rPr lang="cs-CZ" baseline="-25000" dirty="0">
                <a:latin typeface="+mj-lt"/>
              </a:rPr>
              <a:t>SVA </a:t>
            </a:r>
            <a:r>
              <a:rPr lang="cs-CZ" dirty="0">
                <a:latin typeface="+mj-lt"/>
              </a:rPr>
              <a:t>=  koeficient pro svažitost</a:t>
            </a:r>
          </a:p>
          <a:p>
            <a:r>
              <a:rPr lang="cs-CZ" dirty="0">
                <a:latin typeface="+mj-lt"/>
              </a:rPr>
              <a:t>k </a:t>
            </a:r>
            <a:r>
              <a:rPr lang="cs-CZ" baseline="-25000" dirty="0">
                <a:latin typeface="+mj-lt"/>
              </a:rPr>
              <a:t>HLSK </a:t>
            </a:r>
            <a:r>
              <a:rPr lang="cs-CZ" dirty="0">
                <a:latin typeface="+mj-lt"/>
              </a:rPr>
              <a:t>=  koeficient pro  hloubku a </a:t>
            </a:r>
            <a:r>
              <a:rPr lang="cs-CZ" dirty="0" err="1">
                <a:latin typeface="+mj-lt"/>
              </a:rPr>
              <a:t>skeletovitost</a:t>
            </a:r>
            <a:r>
              <a:rPr lang="cs-CZ" dirty="0">
                <a:latin typeface="+mj-lt"/>
              </a:rPr>
              <a:t> ZPF</a:t>
            </a:r>
          </a:p>
          <a:p>
            <a:endParaRPr lang="cs-CZ" dirty="0">
              <a:latin typeface="+mj-lt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92E83CE-09EB-45C0-AAF8-0A5A16BE03F5}"/>
              </a:ext>
            </a:extLst>
          </p:cNvPr>
          <p:cNvSpPr/>
          <p:nvPr/>
        </p:nvSpPr>
        <p:spPr>
          <a:xfrm>
            <a:off x="860267" y="6451806"/>
            <a:ext cx="10541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i="1" dirty="0">
                <a:latin typeface="+mj-lt"/>
              </a:rPr>
              <a:t>Zdroj: Vlastní zpracování dle Voltr a kol. (2012) 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B2F4C8A-C399-42B2-94BC-C4790B5F57AE}"/>
              </a:ext>
            </a:extLst>
          </p:cNvPr>
          <p:cNvSpPr/>
          <p:nvPr/>
        </p:nvSpPr>
        <p:spPr>
          <a:xfrm>
            <a:off x="5199642" y="686137"/>
            <a:ext cx="478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FF0000"/>
                </a:solidFill>
              </a:rPr>
              <a:t>výnosová</a:t>
            </a:r>
            <a:r>
              <a:rPr lang="cs-CZ" dirty="0">
                <a:solidFill>
                  <a:srgbClr val="FF0000"/>
                </a:solidFill>
              </a:rPr>
              <a:t> metoda určení hodnoty půdy, která představuje </a:t>
            </a:r>
            <a:r>
              <a:rPr lang="cs-CZ" b="1" dirty="0">
                <a:solidFill>
                  <a:srgbClr val="FF0000"/>
                </a:solidFill>
              </a:rPr>
              <a:t>normativní potenciál půdy </a:t>
            </a:r>
            <a:r>
              <a:rPr lang="cs-CZ" dirty="0">
                <a:solidFill>
                  <a:srgbClr val="FF0000"/>
                </a:solidFill>
              </a:rPr>
              <a:t>(dle BPEJ)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6BFD4F8-1031-4CC2-B982-024F158B1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080" y="361899"/>
            <a:ext cx="1415748" cy="116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3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059D1-5F2C-4DEC-B286-7E82B4FFA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74" y="335586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2060"/>
                </a:solidFill>
              </a:rPr>
              <a:t>BPEJ 1.22.42 </a:t>
            </a:r>
            <a:br>
              <a:rPr lang="cs-CZ" sz="2800" b="1" dirty="0">
                <a:solidFill>
                  <a:srgbClr val="002060"/>
                </a:solidFill>
              </a:rPr>
            </a:br>
            <a:r>
              <a:rPr lang="cs-CZ" sz="2800" b="1" dirty="0">
                <a:solidFill>
                  <a:srgbClr val="002060"/>
                </a:solidFill>
              </a:rPr>
              <a:t>normativní výnos (t/ha) = BÁZE (t/ha) * 1.KOEF* 2.KOEF* 3.KOEF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48B7EDF5-5DD9-46AB-9976-74D6B103C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018940"/>
              </p:ext>
            </p:extLst>
          </p:nvPr>
        </p:nvGraphicFramePr>
        <p:xfrm>
          <a:off x="3764722" y="1873653"/>
          <a:ext cx="2606536" cy="3931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5606">
                  <a:extLst>
                    <a:ext uri="{9D8B030D-6E8A-4147-A177-3AD203B41FA5}">
                      <a16:colId xmlns:a16="http://schemas.microsoft.com/office/drawing/2014/main" val="1153174349"/>
                    </a:ext>
                  </a:extLst>
                </a:gridCol>
                <a:gridCol w="1480930">
                  <a:extLst>
                    <a:ext uri="{9D8B030D-6E8A-4147-A177-3AD203B41FA5}">
                      <a16:colId xmlns:a16="http://schemas.microsoft.com/office/drawing/2014/main" val="901655542"/>
                    </a:ext>
                  </a:extLst>
                </a:gridCol>
              </a:tblGrid>
              <a:tr h="55518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KR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kód svahu a expozice (</a:t>
                      </a:r>
                      <a:r>
                        <a:rPr lang="cs-CZ" sz="1800" u="none" strike="noStrike" dirty="0" err="1">
                          <a:effectLst/>
                          <a:latin typeface="+mj-lt"/>
                        </a:rPr>
                        <a:t>exp</a:t>
                      </a:r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45584714"/>
                  </a:ext>
                </a:extLst>
              </a:tr>
              <a:tr h="55518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  <a:latin typeface="+mj-lt"/>
                        </a:rPr>
                        <a:t>první </a:t>
                      </a:r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číslice BPEJ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a zároveň </a:t>
                      </a:r>
                      <a:r>
                        <a:rPr lang="cs-CZ" sz="1800" b="1" u="none" strike="noStrike" dirty="0">
                          <a:effectLst/>
                          <a:latin typeface="+mj-lt"/>
                        </a:rPr>
                        <a:t>čtvrtá</a:t>
                      </a:r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 číslice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56771872"/>
                  </a:ext>
                </a:extLst>
              </a:tr>
              <a:tr h="2813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56367673"/>
                  </a:ext>
                </a:extLst>
              </a:tr>
              <a:tr h="2813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96180234"/>
                  </a:ext>
                </a:extLst>
              </a:tr>
              <a:tr h="2813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3503452"/>
                  </a:ext>
                </a:extLst>
              </a:tr>
              <a:tr h="2813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88573"/>
                  </a:ext>
                </a:extLst>
              </a:tr>
              <a:tr h="2813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6795297"/>
                  </a:ext>
                </a:extLst>
              </a:tr>
              <a:tr h="2813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08096585"/>
                  </a:ext>
                </a:extLst>
              </a:tr>
              <a:tr h="2813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45900897"/>
                  </a:ext>
                </a:extLst>
              </a:tr>
              <a:tr h="2813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5601553"/>
                  </a:ext>
                </a:extLst>
              </a:tr>
              <a:tr h="2813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96233670"/>
                  </a:ext>
                </a:extLst>
              </a:tr>
              <a:tr h="2813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01989733"/>
                  </a:ext>
                </a:extLst>
              </a:tr>
            </a:tbl>
          </a:graphicData>
        </a:graphic>
      </p:graphicFrame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FB83BF7F-6B48-4B40-9607-D3DE33DEE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702474"/>
              </p:ext>
            </p:extLst>
          </p:nvPr>
        </p:nvGraphicFramePr>
        <p:xfrm>
          <a:off x="6395972" y="1873654"/>
          <a:ext cx="760342" cy="39319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0342">
                  <a:extLst>
                    <a:ext uri="{9D8B030D-6E8A-4147-A177-3AD203B41FA5}">
                      <a16:colId xmlns:a16="http://schemas.microsoft.com/office/drawing/2014/main" val="777060083"/>
                    </a:ext>
                  </a:extLst>
                </a:gridCol>
              </a:tblGrid>
              <a:tr h="543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Koef.1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55013400"/>
                  </a:ext>
                </a:extLst>
              </a:tr>
              <a:tr h="55842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pak </a:t>
                      </a:r>
                    </a:p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přiřaď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77682848"/>
                  </a:ext>
                </a:extLst>
              </a:tr>
              <a:tr h="28303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55190965"/>
                  </a:ext>
                </a:extLst>
              </a:tr>
              <a:tr h="28303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0,99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49773792"/>
                  </a:ext>
                </a:extLst>
              </a:tr>
              <a:tr h="28303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53419971"/>
                  </a:ext>
                </a:extLst>
              </a:tr>
              <a:tr h="28303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0,98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04464"/>
                  </a:ext>
                </a:extLst>
              </a:tr>
              <a:tr h="28303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80542456"/>
                  </a:ext>
                </a:extLst>
              </a:tr>
              <a:tr h="28303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0,96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8745109"/>
                  </a:ext>
                </a:extLst>
              </a:tr>
              <a:tr h="28303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64292173"/>
                  </a:ext>
                </a:extLst>
              </a:tr>
              <a:tr h="28303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0,93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95279307"/>
                  </a:ext>
                </a:extLst>
              </a:tr>
              <a:tr h="28303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01011726"/>
                  </a:ext>
                </a:extLst>
              </a:tr>
              <a:tr h="28303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2655848"/>
                  </a:ext>
                </a:extLst>
              </a:tr>
            </a:tbl>
          </a:graphicData>
        </a:graphic>
      </p:graphicFrame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89158DE1-F6F9-4666-A38C-36C10E3AD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069287"/>
              </p:ext>
            </p:extLst>
          </p:nvPr>
        </p:nvGraphicFramePr>
        <p:xfrm>
          <a:off x="7282899" y="1861358"/>
          <a:ext cx="1934818" cy="3956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9139">
                  <a:extLst>
                    <a:ext uri="{9D8B030D-6E8A-4147-A177-3AD203B41FA5}">
                      <a16:colId xmlns:a16="http://schemas.microsoft.com/office/drawing/2014/main" val="424274419"/>
                    </a:ext>
                  </a:extLst>
                </a:gridCol>
                <a:gridCol w="705679">
                  <a:extLst>
                    <a:ext uri="{9D8B030D-6E8A-4147-A177-3AD203B41FA5}">
                      <a16:colId xmlns:a16="http://schemas.microsoft.com/office/drawing/2014/main" val="531321850"/>
                    </a:ext>
                  </a:extLst>
                </a:gridCol>
              </a:tblGrid>
              <a:tr h="55976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kód pro </a:t>
                      </a:r>
                    </a:p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svažitost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err="1">
                          <a:effectLst/>
                          <a:latin typeface="+mj-lt"/>
                        </a:rPr>
                        <a:t>Koef</a:t>
                      </a:r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. 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93187719"/>
                  </a:ext>
                </a:extLst>
              </a:tr>
              <a:tr h="55976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  <a:latin typeface="+mj-lt"/>
                        </a:rPr>
                        <a:t>čtvrtá</a:t>
                      </a:r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 číslice </a:t>
                      </a:r>
                    </a:p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BPEJ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pak </a:t>
                      </a:r>
                    </a:p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přiřaď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18972959"/>
                  </a:ext>
                </a:extLst>
              </a:tr>
              <a:tr h="2837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81046590"/>
                  </a:ext>
                </a:extLst>
              </a:tr>
              <a:tr h="2837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0,97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3849694"/>
                  </a:ext>
                </a:extLst>
              </a:tr>
              <a:tr h="2837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0,97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8774329"/>
                  </a:ext>
                </a:extLst>
              </a:tr>
              <a:tr h="2837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0,97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99825427"/>
                  </a:ext>
                </a:extLst>
              </a:tr>
              <a:tr h="2837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0,94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401330"/>
                  </a:ext>
                </a:extLst>
              </a:tr>
              <a:tr h="2837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0,94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12180509"/>
                  </a:ext>
                </a:extLst>
              </a:tr>
              <a:tr h="2837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284482"/>
                  </a:ext>
                </a:extLst>
              </a:tr>
              <a:tr h="2837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3537700"/>
                  </a:ext>
                </a:extLst>
              </a:tr>
              <a:tr h="2837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0144009"/>
                  </a:ext>
                </a:extLst>
              </a:tr>
              <a:tr h="2837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4154101"/>
                  </a:ext>
                </a:extLst>
              </a:tr>
            </a:tbl>
          </a:graphicData>
        </a:graphic>
      </p:graphicFrame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14F0100A-32C0-42BF-9F06-01026825F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009238"/>
              </p:ext>
            </p:extLst>
          </p:nvPr>
        </p:nvGraphicFramePr>
        <p:xfrm>
          <a:off x="9344302" y="1861358"/>
          <a:ext cx="2175150" cy="3981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4081">
                  <a:extLst>
                    <a:ext uri="{9D8B030D-6E8A-4147-A177-3AD203B41FA5}">
                      <a16:colId xmlns:a16="http://schemas.microsoft.com/office/drawing/2014/main" val="1040900960"/>
                    </a:ext>
                  </a:extLst>
                </a:gridCol>
                <a:gridCol w="961069">
                  <a:extLst>
                    <a:ext uri="{9D8B030D-6E8A-4147-A177-3AD203B41FA5}">
                      <a16:colId xmlns:a16="http://schemas.microsoft.com/office/drawing/2014/main" val="3712561967"/>
                    </a:ext>
                  </a:extLst>
                </a:gridCol>
              </a:tblGrid>
              <a:tr h="54806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hloubka a skelet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err="1">
                          <a:effectLst/>
                          <a:latin typeface="+mj-lt"/>
                        </a:rPr>
                        <a:t>Koef</a:t>
                      </a:r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. 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9791777"/>
                  </a:ext>
                </a:extLst>
              </a:tr>
              <a:tr h="60599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  <a:latin typeface="+mj-lt"/>
                        </a:rPr>
                        <a:t>pátá</a:t>
                      </a:r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 číslice BPEJ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pak </a:t>
                      </a:r>
                    </a:p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Přiřaď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82598265"/>
                  </a:ext>
                </a:extLst>
              </a:tr>
              <a:tr h="27778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52484773"/>
                  </a:ext>
                </a:extLst>
              </a:tr>
              <a:tr h="27778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0,98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33164373"/>
                  </a:ext>
                </a:extLst>
              </a:tr>
              <a:tr h="27778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0,94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024369"/>
                  </a:ext>
                </a:extLst>
              </a:tr>
              <a:tr h="27778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0,9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62056699"/>
                  </a:ext>
                </a:extLst>
              </a:tr>
              <a:tr h="27778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0,86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0196549"/>
                  </a:ext>
                </a:extLst>
              </a:tr>
              <a:tr h="27778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0,8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82100536"/>
                  </a:ext>
                </a:extLst>
              </a:tr>
              <a:tr h="27778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0,73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45807858"/>
                  </a:ext>
                </a:extLst>
              </a:tr>
              <a:tr h="27778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0,81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32504563"/>
                  </a:ext>
                </a:extLst>
              </a:tr>
              <a:tr h="27778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>
                          <a:effectLst/>
                          <a:latin typeface="+mj-lt"/>
                        </a:rPr>
                        <a:t>0,75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74314009"/>
                  </a:ext>
                </a:extLst>
              </a:tr>
              <a:tr h="27778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0,75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96673720"/>
                  </a:ext>
                </a:extLst>
              </a:tr>
            </a:tbl>
          </a:graphicData>
        </a:graphic>
      </p:graphicFrame>
      <p:graphicFrame>
        <p:nvGraphicFramePr>
          <p:cNvPr id="16" name="Zástupný symbol pro obsah 15">
            <a:extLst>
              <a:ext uri="{FF2B5EF4-FFF2-40B4-BE49-F238E27FC236}">
                <a16:creationId xmlns:a16="http://schemas.microsoft.com/office/drawing/2014/main" id="{BE193A0E-9773-40E0-AA23-5B616A5618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936967"/>
              </p:ext>
            </p:extLst>
          </p:nvPr>
        </p:nvGraphicFramePr>
        <p:xfrm>
          <a:off x="730524" y="1862552"/>
          <a:ext cx="774700" cy="3924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4700">
                  <a:extLst>
                    <a:ext uri="{9D8B030D-6E8A-4147-A177-3AD203B41FA5}">
                      <a16:colId xmlns:a16="http://schemas.microsoft.com/office/drawing/2014/main" val="406789754"/>
                    </a:ext>
                  </a:extLst>
                </a:gridCol>
              </a:tblGrid>
              <a:tr h="82448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BPEJ</a:t>
                      </a:r>
                    </a:p>
                    <a:p>
                      <a:pPr algn="l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84466099"/>
                  </a:ext>
                </a:extLst>
              </a:tr>
              <a:tr h="22704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1.23.10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4604620"/>
                  </a:ext>
                </a:extLst>
              </a:tr>
              <a:tr h="22704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1.22.53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28262602"/>
                  </a:ext>
                </a:extLst>
              </a:tr>
              <a:tr h="22704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1.22.52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5978176"/>
                  </a:ext>
                </a:extLst>
              </a:tr>
              <a:tr h="22704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1.22.43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30866983"/>
                  </a:ext>
                </a:extLst>
              </a:tr>
              <a:tr h="22704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1.22.42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89406048"/>
                  </a:ext>
                </a:extLst>
              </a:tr>
              <a:tr h="22704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1.22.13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73813226"/>
                  </a:ext>
                </a:extLst>
              </a:tr>
              <a:tr h="22704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1.22.12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8310411"/>
                  </a:ext>
                </a:extLst>
              </a:tr>
              <a:tr h="22704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1.22.10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67126936"/>
                  </a:ext>
                </a:extLst>
              </a:tr>
              <a:tr h="22704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1.21.53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36952311"/>
                  </a:ext>
                </a:extLst>
              </a:tr>
              <a:tr h="22704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1.21.52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32914367"/>
                  </a:ext>
                </a:extLst>
              </a:tr>
            </a:tbl>
          </a:graphicData>
        </a:graphic>
      </p:graphicFrame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89DD6C3B-E7C3-4AAD-B651-12C8E2A15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332087"/>
              </p:ext>
            </p:extLst>
          </p:nvPr>
        </p:nvGraphicFramePr>
        <p:xfrm>
          <a:off x="1584599" y="1873654"/>
          <a:ext cx="2080039" cy="3916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4394">
                  <a:extLst>
                    <a:ext uri="{9D8B030D-6E8A-4147-A177-3AD203B41FA5}">
                      <a16:colId xmlns:a16="http://schemas.microsoft.com/office/drawing/2014/main" val="2386233849"/>
                    </a:ext>
                  </a:extLst>
                </a:gridCol>
                <a:gridCol w="665645">
                  <a:extLst>
                    <a:ext uri="{9D8B030D-6E8A-4147-A177-3AD203B41FA5}">
                      <a16:colId xmlns:a16="http://schemas.microsoft.com/office/drawing/2014/main" val="2490187073"/>
                    </a:ext>
                  </a:extLst>
                </a:gridCol>
              </a:tblGrid>
              <a:tr h="54102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KR/HPJ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(t/ha)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89880347"/>
                  </a:ext>
                </a:extLst>
              </a:tr>
              <a:tr h="32881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první tři číslice </a:t>
                      </a:r>
                    </a:p>
                    <a:p>
                      <a:pPr algn="l" fontAlgn="b"/>
                      <a:r>
                        <a:rPr lang="cs-CZ" sz="1800" b="1" u="none" strike="noStrike" dirty="0">
                          <a:effectLst/>
                          <a:latin typeface="+mj-lt"/>
                        </a:rPr>
                        <a:t>BPEJ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pak </a:t>
                      </a:r>
                    </a:p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přiřaď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0370115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5,47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2823180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122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5,24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6506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5,31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650235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5,94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4076046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4,91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8286654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5,53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3408787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966508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478374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4,71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648460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5,47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97710459"/>
                  </a:ext>
                </a:extLst>
              </a:tr>
            </a:tbl>
          </a:graphicData>
        </a:graphic>
      </p:graphicFrame>
      <p:sp>
        <p:nvSpPr>
          <p:cNvPr id="18" name="Obdélník 17">
            <a:extLst>
              <a:ext uri="{FF2B5EF4-FFF2-40B4-BE49-F238E27FC236}">
                <a16:creationId xmlns:a16="http://schemas.microsoft.com/office/drawing/2014/main" id="{65FB4066-46ED-4428-9C3D-E6A8CD47CF35}"/>
              </a:ext>
            </a:extLst>
          </p:cNvPr>
          <p:cNvSpPr/>
          <p:nvPr/>
        </p:nvSpPr>
        <p:spPr>
          <a:xfrm>
            <a:off x="631790" y="6153082"/>
            <a:ext cx="11099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  <a:latin typeface="+mj-lt"/>
              </a:rPr>
              <a:t>1.22.42     </a:t>
            </a:r>
            <a:r>
              <a:rPr lang="cs-CZ" b="1" dirty="0">
                <a:latin typeface="+mj-lt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+mj-lt"/>
              </a:rPr>
              <a:t>5,24</a:t>
            </a:r>
            <a:r>
              <a:rPr lang="cs-CZ" b="1" dirty="0">
                <a:latin typeface="+mj-lt"/>
              </a:rPr>
              <a:t> t/ha x </a:t>
            </a:r>
            <a:r>
              <a:rPr lang="cs-CZ" b="1" dirty="0">
                <a:solidFill>
                  <a:srgbClr val="000000"/>
                </a:solidFill>
                <a:latin typeface="+mj-lt"/>
              </a:rPr>
              <a:t>0,98</a:t>
            </a:r>
            <a:r>
              <a:rPr lang="cs-CZ" b="1" dirty="0">
                <a:latin typeface="+mj-lt"/>
              </a:rPr>
              <a:t> x </a:t>
            </a:r>
            <a:r>
              <a:rPr lang="cs-CZ" b="1" dirty="0">
                <a:solidFill>
                  <a:srgbClr val="000000"/>
                </a:solidFill>
                <a:latin typeface="+mj-lt"/>
              </a:rPr>
              <a:t>0,94</a:t>
            </a:r>
            <a:r>
              <a:rPr lang="cs-CZ" b="1" dirty="0">
                <a:latin typeface="+mj-lt"/>
              </a:rPr>
              <a:t> x </a:t>
            </a:r>
            <a:r>
              <a:rPr lang="cs-CZ" b="1" dirty="0">
                <a:solidFill>
                  <a:srgbClr val="000000"/>
                </a:solidFill>
                <a:latin typeface="+mj-lt"/>
              </a:rPr>
              <a:t>0,94</a:t>
            </a:r>
            <a:r>
              <a:rPr lang="cs-CZ" b="1" dirty="0">
                <a:latin typeface="+mj-lt"/>
              </a:rPr>
              <a:t>  = </a:t>
            </a:r>
            <a:r>
              <a:rPr lang="cs-CZ" b="1" dirty="0">
                <a:solidFill>
                  <a:srgbClr val="000000"/>
                </a:solidFill>
                <a:latin typeface="+mj-lt"/>
              </a:rPr>
              <a:t>4,54 t/ha </a:t>
            </a:r>
            <a:r>
              <a:rPr lang="cs-CZ" b="1" dirty="0">
                <a:latin typeface="+mj-lt"/>
              </a:rPr>
              <a:t> 	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93F23F2-2C58-4067-BB41-E9DCBC4A47DB}"/>
              </a:ext>
            </a:extLst>
          </p:cNvPr>
          <p:cNvSpPr txBox="1"/>
          <p:nvPr/>
        </p:nvSpPr>
        <p:spPr>
          <a:xfrm>
            <a:off x="633161" y="5787262"/>
            <a:ext cx="10923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latin typeface="+mj-lt"/>
              </a:rPr>
              <a:t>Zdroj: Vlastní zpracování dle Voltr a kol., 2012</a:t>
            </a:r>
          </a:p>
          <a:p>
            <a:endParaRPr lang="cs-CZ" sz="1200" i="1" baseline="-25000" dirty="0">
              <a:latin typeface="+mj-lt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1D21CF02-3D38-4EF9-8AD4-362777C8C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080" y="361899"/>
            <a:ext cx="1415748" cy="1166746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1B9C077D-863D-46E8-AD91-BB121B90D1B2}"/>
              </a:ext>
            </a:extLst>
          </p:cNvPr>
          <p:cNvSpPr/>
          <p:nvPr/>
        </p:nvSpPr>
        <p:spPr>
          <a:xfrm>
            <a:off x="643514" y="1588658"/>
            <a:ext cx="31242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>
                <a:latin typeface="+mj-lt"/>
              </a:rPr>
              <a:t>Tab. 6 metodický postup na jedné BPEJ</a:t>
            </a:r>
          </a:p>
        </p:txBody>
      </p:sp>
    </p:spTree>
    <p:extLst>
      <p:ext uri="{BB962C8B-B14F-4D97-AF65-F5344CB8AC3E}">
        <p14:creationId xmlns:p14="http://schemas.microsoft.com/office/powerpoint/2010/main" val="1461927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EA06181-2DA5-4898-9532-6C79BCCCA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080" y="361899"/>
            <a:ext cx="1415748" cy="116674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5FF4A48-60B1-43E0-AA2F-9A97E8E6A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91191" cy="1325563"/>
          </a:xfrm>
        </p:spPr>
        <p:txBody>
          <a:bodyPr/>
          <a:lstStyle/>
          <a:p>
            <a:r>
              <a:rPr lang="cs-CZ" dirty="0"/>
              <a:t>Výsledky – dle </a:t>
            </a:r>
            <a:r>
              <a:rPr lang="cs-CZ" dirty="0" err="1"/>
              <a:t>norm</a:t>
            </a:r>
            <a:r>
              <a:rPr lang="cs-CZ" dirty="0"/>
              <a:t>. výnosu komodity pšenice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A8B90BE4-6BFF-4033-A89E-3B77F6C1F1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999090"/>
              </p:ext>
            </p:extLst>
          </p:nvPr>
        </p:nvGraphicFramePr>
        <p:xfrm>
          <a:off x="868017" y="1690688"/>
          <a:ext cx="9767711" cy="4276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4448">
                  <a:extLst>
                    <a:ext uri="{9D8B030D-6E8A-4147-A177-3AD203B41FA5}">
                      <a16:colId xmlns:a16="http://schemas.microsoft.com/office/drawing/2014/main" val="1957449552"/>
                    </a:ext>
                  </a:extLst>
                </a:gridCol>
                <a:gridCol w="871115">
                  <a:extLst>
                    <a:ext uri="{9D8B030D-6E8A-4147-A177-3AD203B41FA5}">
                      <a16:colId xmlns:a16="http://schemas.microsoft.com/office/drawing/2014/main" val="601087631"/>
                    </a:ext>
                  </a:extLst>
                </a:gridCol>
                <a:gridCol w="824448">
                  <a:extLst>
                    <a:ext uri="{9D8B030D-6E8A-4147-A177-3AD203B41FA5}">
                      <a16:colId xmlns:a16="http://schemas.microsoft.com/office/drawing/2014/main" val="2740604739"/>
                    </a:ext>
                  </a:extLst>
                </a:gridCol>
                <a:gridCol w="846042">
                  <a:extLst>
                    <a:ext uri="{9D8B030D-6E8A-4147-A177-3AD203B41FA5}">
                      <a16:colId xmlns:a16="http://schemas.microsoft.com/office/drawing/2014/main" val="808414099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4256852410"/>
                    </a:ext>
                  </a:extLst>
                </a:gridCol>
                <a:gridCol w="1214534">
                  <a:extLst>
                    <a:ext uri="{9D8B030D-6E8A-4147-A177-3AD203B41FA5}">
                      <a16:colId xmlns:a16="http://schemas.microsoft.com/office/drawing/2014/main" val="2244677605"/>
                    </a:ext>
                  </a:extLst>
                </a:gridCol>
                <a:gridCol w="877570">
                  <a:extLst>
                    <a:ext uri="{9D8B030D-6E8A-4147-A177-3AD203B41FA5}">
                      <a16:colId xmlns:a16="http://schemas.microsoft.com/office/drawing/2014/main" val="2645061722"/>
                    </a:ext>
                  </a:extLst>
                </a:gridCol>
                <a:gridCol w="993521">
                  <a:extLst>
                    <a:ext uri="{9D8B030D-6E8A-4147-A177-3AD203B41FA5}">
                      <a16:colId xmlns:a16="http://schemas.microsoft.com/office/drawing/2014/main" val="3016497639"/>
                    </a:ext>
                  </a:extLst>
                </a:gridCol>
                <a:gridCol w="248890">
                  <a:extLst>
                    <a:ext uri="{9D8B030D-6E8A-4147-A177-3AD203B41FA5}">
                      <a16:colId xmlns:a16="http://schemas.microsoft.com/office/drawing/2014/main" val="1221821714"/>
                    </a:ext>
                  </a:extLst>
                </a:gridCol>
                <a:gridCol w="855559">
                  <a:extLst>
                    <a:ext uri="{9D8B030D-6E8A-4147-A177-3AD203B41FA5}">
                      <a16:colId xmlns:a16="http://schemas.microsoft.com/office/drawing/2014/main" val="1783872527"/>
                    </a:ext>
                  </a:extLst>
                </a:gridCol>
                <a:gridCol w="995559">
                  <a:extLst>
                    <a:ext uri="{9D8B030D-6E8A-4147-A177-3AD203B41FA5}">
                      <a16:colId xmlns:a16="http://schemas.microsoft.com/office/drawing/2014/main" val="4158047550"/>
                    </a:ext>
                  </a:extLst>
                </a:gridCol>
              </a:tblGrid>
              <a:tr h="9516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BPEJ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výnos - normativní báze (V</a:t>
                      </a:r>
                      <a:r>
                        <a:rPr lang="cs-CZ" sz="1800" u="none" strike="noStrike" baseline="-25000" dirty="0">
                          <a:effectLst/>
                          <a:latin typeface="+mj-lt"/>
                        </a:rPr>
                        <a:t>HPJKJ</a:t>
                      </a:r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kód svahu a expozice (</a:t>
                      </a:r>
                      <a:r>
                        <a:rPr lang="cs-CZ" sz="1800" u="none" strike="noStrike" dirty="0" err="1">
                          <a:effectLst/>
                          <a:latin typeface="+mj-lt"/>
                        </a:rPr>
                        <a:t>k</a:t>
                      </a:r>
                      <a:r>
                        <a:rPr lang="cs-CZ" sz="1800" u="none" strike="noStrike" baseline="-25000" dirty="0" err="1">
                          <a:effectLst/>
                          <a:latin typeface="+mj-lt"/>
                        </a:rPr>
                        <a:t>exp</a:t>
                      </a:r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kód </a:t>
                      </a:r>
                    </a:p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pro svažitost  (</a:t>
                      </a:r>
                      <a:r>
                        <a:rPr lang="cs-CZ" sz="1800" u="none" strike="noStrike" dirty="0" err="1">
                          <a:effectLst/>
                          <a:latin typeface="+mj-lt"/>
                        </a:rPr>
                        <a:t>k</a:t>
                      </a:r>
                      <a:r>
                        <a:rPr lang="cs-CZ" sz="1800" u="none" strike="noStrike" baseline="-25000" dirty="0" err="1">
                          <a:effectLst/>
                          <a:latin typeface="+mj-lt"/>
                        </a:rPr>
                        <a:t>sva</a:t>
                      </a:r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kód </a:t>
                      </a:r>
                    </a:p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pro hloubka </a:t>
                      </a:r>
                    </a:p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a skelet </a:t>
                      </a:r>
                    </a:p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cs-CZ" sz="1800" u="none" strike="noStrike" dirty="0" err="1">
                          <a:effectLst/>
                          <a:latin typeface="+mj-lt"/>
                        </a:rPr>
                        <a:t>k</a:t>
                      </a:r>
                      <a:r>
                        <a:rPr lang="cs-CZ" sz="1800" u="none" strike="noStrike" baseline="-25000" dirty="0" err="1">
                          <a:effectLst/>
                          <a:latin typeface="+mj-lt"/>
                        </a:rPr>
                        <a:t>hlsk</a:t>
                      </a:r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normativní výnos </a:t>
                      </a:r>
                    </a:p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za BPEJ upravený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pořadí </a:t>
                      </a:r>
                    </a:p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(plodiny)</a:t>
                      </a:r>
                    </a:p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Bodová </a:t>
                      </a:r>
                    </a:p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výnosnost(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sym typeface="Wingdings" panose="05000000000000000000" pitchFamily="2" charset="2"/>
                        </a:rPr>
                        <a:t>)</a:t>
                      </a:r>
                    </a:p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sym typeface="Wingdings" panose="05000000000000000000" pitchFamily="2" charset="2"/>
                        </a:rPr>
                        <a:t>(10-100b)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BPEJ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Bodová výnosnost UZEI</a:t>
                      </a:r>
                    </a:p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(6-100b)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910778"/>
                  </a:ext>
                </a:extLst>
              </a:tr>
              <a:tr h="3172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+mj-lt"/>
                        </a:rPr>
                        <a:t>3.03.00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8,07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8,07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3.03.00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060506"/>
                  </a:ext>
                </a:extLst>
              </a:tr>
              <a:tr h="3172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+mj-lt"/>
                        </a:rPr>
                        <a:t>3.09.00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7,79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7,79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97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3.01.00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96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375983"/>
                  </a:ext>
                </a:extLst>
              </a:tr>
              <a:tr h="3172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3.09.10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7,79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0,97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7,56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94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3.02.00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95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922060"/>
                  </a:ext>
                </a:extLst>
              </a:tr>
              <a:tr h="3172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+mj-lt"/>
                        </a:rPr>
                        <a:t>3.10.00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7,52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7,52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93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3.10.00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93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997613"/>
                  </a:ext>
                </a:extLst>
              </a:tr>
              <a:tr h="3172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3.61.00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7,49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7,49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93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3.11.00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92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318582"/>
                  </a:ext>
                </a:extLst>
              </a:tr>
              <a:tr h="3172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+mj-lt"/>
                        </a:rPr>
                        <a:t>2.03.00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7,45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7,45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92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3.09.00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92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208748"/>
                  </a:ext>
                </a:extLst>
              </a:tr>
              <a:tr h="3172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0.03.00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7,43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7,43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92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3.60.00 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91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11437"/>
                  </a:ext>
                </a:extLst>
              </a:tr>
              <a:tr h="3172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3.06.00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7,41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7,41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92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2.03.00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91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359142"/>
                  </a:ext>
                </a:extLst>
              </a:tr>
              <a:tr h="3172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3.14.00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7,38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7,38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91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2.09.00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89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76352"/>
                  </a:ext>
                </a:extLst>
              </a:tr>
              <a:tr h="3172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3.57.00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7,36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+mj-lt"/>
                        </a:rPr>
                        <a:t>7,36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91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2.02.00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88</a:t>
                      </a:r>
                      <a:endParaRPr lang="cs-CZ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957227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F53CC51F-1A67-40AE-9A4C-E20B7B991FD1}"/>
              </a:ext>
            </a:extLst>
          </p:cNvPr>
          <p:cNvSpPr txBox="1"/>
          <p:nvPr/>
        </p:nvSpPr>
        <p:spPr>
          <a:xfrm>
            <a:off x="868017" y="5967668"/>
            <a:ext cx="9767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latin typeface="+mj-lt"/>
              </a:rPr>
              <a:t>Zdroj: Vlastní zpracování dle Voltr a kol., 2012; VÚMOP 2019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61BD0D5-670A-4911-8481-920261BFB2B8}"/>
              </a:ext>
            </a:extLst>
          </p:cNvPr>
          <p:cNvSpPr/>
          <p:nvPr/>
        </p:nvSpPr>
        <p:spPr>
          <a:xfrm>
            <a:off x="868017" y="1401129"/>
            <a:ext cx="27834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>
                <a:latin typeface="+mj-lt"/>
              </a:rPr>
              <a:t>Tab. 7 Bodová výnosnost – pšenice</a:t>
            </a:r>
          </a:p>
        </p:txBody>
      </p:sp>
    </p:spTree>
    <p:extLst>
      <p:ext uri="{BB962C8B-B14F-4D97-AF65-F5344CB8AC3E}">
        <p14:creationId xmlns:p14="http://schemas.microsoft.com/office/powerpoint/2010/main" val="13519404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2078</Words>
  <Application>Microsoft Office PowerPoint</Application>
  <PresentationFormat>Širokoúhlá obrazovka</PresentationFormat>
  <Paragraphs>834</Paragraphs>
  <Slides>14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Motiv Office</vt:lpstr>
      <vt:lpstr>Návrh aktualizace tříd ochrany zemědělské půdy s ohledem na výraznější akceptaci produkčních schopnosti půd v ČR</vt:lpstr>
      <vt:lpstr>Motivace</vt:lpstr>
      <vt:lpstr>Cíl</vt:lpstr>
      <vt:lpstr>Třídy ochrany ZPF</vt:lpstr>
      <vt:lpstr>Současný stav – třídy ochrany</vt:lpstr>
      <vt:lpstr>Současný stav – třídy ochrany</vt:lpstr>
      <vt:lpstr>Metodický postup</vt:lpstr>
      <vt:lpstr>BPEJ 1.22.42  normativní výnos (t/ha) = BÁZE (t/ha) * 1.KOEF* 2.KOEF* 3.KOEF</vt:lpstr>
      <vt:lpstr>Výsledky – dle norm. výnosu komodity pšenice</vt:lpstr>
      <vt:lpstr>Výsledky – dle norm. výnosu komodity TTP</vt:lpstr>
      <vt:lpstr>Prezentace aplikace PowerPoint</vt:lpstr>
      <vt:lpstr>Doporučení</vt:lpstr>
      <vt:lpstr>Dedikace</vt:lpstr>
      <vt:lpstr>Vybrané 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Gebeltová Zdeňka</dc:creator>
  <cp:lastModifiedBy>Jaroslava Janků</cp:lastModifiedBy>
  <cp:revision>73</cp:revision>
  <dcterms:created xsi:type="dcterms:W3CDTF">2020-11-16T08:40:47Z</dcterms:created>
  <dcterms:modified xsi:type="dcterms:W3CDTF">2020-11-24T19:43:48Z</dcterms:modified>
</cp:coreProperties>
</file>