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</p:sldMasterIdLst>
  <p:sldIdLst>
    <p:sldId id="256" r:id="rId3"/>
    <p:sldId id="257" r:id="rId4"/>
    <p:sldId id="283" r:id="rId5"/>
    <p:sldId id="272" r:id="rId6"/>
    <p:sldId id="273" r:id="rId7"/>
    <p:sldId id="274" r:id="rId8"/>
    <p:sldId id="275" r:id="rId9"/>
    <p:sldId id="276" r:id="rId10"/>
    <p:sldId id="279" r:id="rId11"/>
    <p:sldId id="280" r:id="rId12"/>
    <p:sldId id="281" r:id="rId13"/>
    <p:sldId id="258" r:id="rId14"/>
    <p:sldId id="282" r:id="rId15"/>
    <p:sldId id="259" r:id="rId16"/>
    <p:sldId id="260" r:id="rId17"/>
    <p:sldId id="262" r:id="rId18"/>
    <p:sldId id="261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63" r:id="rId31"/>
    <p:sldId id="264" r:id="rId32"/>
    <p:sldId id="265" r:id="rId33"/>
    <p:sldId id="266" r:id="rId34"/>
    <p:sldId id="271" r:id="rId35"/>
    <p:sldId id="267" r:id="rId36"/>
    <p:sldId id="26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0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7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02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1908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43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87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34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07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9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C85EF-B020-4F33-BFBC-400C7B611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8F676-6B6B-44BE-8415-23E8DF37F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142A6-D227-4A74-8E80-80F77E215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1C26-4D14-4E49-BE15-BFB524C8B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2AFC8-F36D-46A7-A41F-B3AFCA6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26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908B1-DE28-49D9-B46B-0B97C784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9F84-BC1C-493C-8647-969CFF905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1B1E1-D094-444F-8825-BBAFE1F0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6E6C3-B1DA-4589-99CC-D470DAD35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55947-B2FB-40CD-B1D0-EB60C60F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7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96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155BD-91D2-4A4B-A1CB-CCA277D3C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343DA-3D62-4992-950C-BE197A106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0B73D-025E-4D77-8DC4-FE5F0D56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1062F-C861-4966-B92B-8C5E2C8C7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23275-036A-4306-8D0B-4B6FA1D2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13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AD25-5ECA-4459-8F17-68719BE2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84A9-1372-4265-89DF-BF4B5C0C8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89DCB-653A-424F-8D6D-11E3C184B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61CAC-5342-4846-B3D0-9BE121294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63F42-E66A-469C-8351-51843812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0B254-DF30-4ACF-8170-0E171BAB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86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F6A8-3FA7-405E-A845-D4841277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151E9-65CE-44F5-A70A-0BA333464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E9F59-6FAE-46A3-9076-EE4E29FBC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1552D2-4A7C-4941-9108-F7F8C4D52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B7606-D8F4-4BCF-814C-2CF8932DB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DA1EC-5CA2-4493-805E-C1062517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E6B2F0-CD99-456B-884D-846C74221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074EC-0F88-46B5-AD2E-9FD3DCD03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46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7D4C-6EE9-42CA-975A-037E8BF9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4BF33-2B3E-498A-8CF9-694810247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A2141-882F-4161-B135-6FEAA0D87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BA625-DA43-4A5D-B49E-0EA79627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85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C41B0-9B5D-4654-8D14-E982D59FE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DB96C-CBC4-4538-9FA9-CB065DC1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E97FB-0675-423F-8200-712F19D8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86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409EB-624E-4E9E-8D8B-EF387DC65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FFDA7-01D9-4F1F-A317-9744D1EBE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24303-9A49-48A5-8B8C-12A016683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049EA-A91A-4DF3-A188-DE36A9248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87A9E-5ABB-4C96-99D7-32126B33C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AE93E-9B5F-4B8A-B055-45786A35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9932-B4B2-4520-BAE3-65A5B77F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FAEFF2-A4FC-4143-9248-0143D69A9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3CAEE-FFB5-4935-B9ED-5EAEB77B2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336EB-8D1C-4EBB-A3A7-AA705FD7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DECE7-E5A3-4615-A97D-A6B52192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868CB-655D-4686-839A-1F801A01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26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AFE7C-EFE7-4C4E-9E29-71ACA47EB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E561D-1EED-400C-B947-E4E75B6D6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14927-CBDE-4DB1-B482-4BA94366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ECDA7-BF90-4B69-A1B8-92465400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AED4B-8BB7-4F6C-9497-29E941D6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52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94B64-B179-4346-B612-0678CE076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2DD30-ED6C-4D04-ACCA-B89D4153C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A92B3-653C-4196-95D3-83E5F920E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8B8F8-8097-448A-9049-E77FBE6B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62037-F9B9-4AD1-8BFF-1BC272DA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3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0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9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8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00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2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5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1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6C23A6-0B0B-46E7-B7B8-BEDF87DE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63711-EAA5-41C0-8170-165DAD576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68D63-916E-41B1-8580-BFACBC439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E00C4-167E-4BAB-88A8-421EB833921E}" type="datetimeFigureOut">
              <a:rPr lang="en-US" smtClean="0"/>
              <a:pPr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5EB9B-D21D-4437-9472-9B77874BC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DF1D8-A884-4C75-A6E6-9A0A58614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3956-071F-4D31-A2B1-4213E4145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0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3160-9E0B-422A-9745-D64A405D36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Použití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indikátorů kvality půd pro posouzení jejich produkčních a ekologických </a:t>
            </a:r>
            <a:r>
              <a:rPr lang="cs-CZ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funkcí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03A0EA-44CD-43BF-94E8-0931483A1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181" y="4530882"/>
            <a:ext cx="7551865" cy="10498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Zpracováno na základě diplomové práce  Ing. Markéty </a:t>
            </a:r>
            <a:r>
              <a:rPr lang="cs-CZ" dirty="0" err="1"/>
              <a:t>Kosánové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16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23" y="371342"/>
            <a:ext cx="4270342" cy="62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08668" y="1583703"/>
            <a:ext cx="64950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Vložené odkazy na první  kvalitní půdní mapy na našem území jsou zde proto abychom dokumentovali snahy  o hodnocení půd již v počátku pedologie……..</a:t>
            </a:r>
          </a:p>
          <a:p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Bodové hodnocení od </a:t>
            </a:r>
            <a:r>
              <a:rPr lang="cs-CZ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</a:t>
            </a:r>
            <a:r>
              <a:rPr lang="cs-C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Kopeckého </a:t>
            </a:r>
          </a:p>
          <a:p>
            <a:endParaRPr lang="cs-CZ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jsme pečlivě prostudovali a bylo nám velkou inspirací  </a:t>
            </a:r>
          </a:p>
        </p:txBody>
      </p:sp>
    </p:spTree>
    <p:extLst>
      <p:ext uri="{BB962C8B-B14F-4D97-AF65-F5344CB8AC3E}">
        <p14:creationId xmlns:p14="http://schemas.microsoft.com/office/powerpoint/2010/main" val="2818587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225F1-DF06-42E7-8FA2-BD153054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32528"/>
            <a:ext cx="7765322" cy="970450"/>
          </a:xfrm>
        </p:spPr>
        <p:txBody>
          <a:bodyPr/>
          <a:lstStyle/>
          <a:p>
            <a:r>
              <a:rPr lang="cs-CZ" dirty="0"/>
              <a:t>Metodika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203AE-239D-40A5-933D-598762886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4" y="1310326"/>
            <a:ext cx="8163612" cy="5250730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Vybráno území Středočeského kraje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Shromáždění a roztřídění charakteristik s vazbou k půdě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Nejdůležitější charakteristiky zařazeny do kategorií dle kvality:</a:t>
            </a:r>
          </a:p>
          <a:p>
            <a:pPr lvl="1"/>
            <a:r>
              <a:rPr lang="cs-CZ" sz="2000" b="1" dirty="0">
                <a:solidFill>
                  <a:srgbClr val="FF0000"/>
                </a:solidFill>
              </a:rPr>
              <a:t>3 – dobrá kvalita</a:t>
            </a:r>
          </a:p>
          <a:p>
            <a:pPr lvl="1"/>
            <a:r>
              <a:rPr lang="cs-CZ" sz="2000" b="1" dirty="0">
                <a:solidFill>
                  <a:srgbClr val="FF0000"/>
                </a:solidFill>
              </a:rPr>
              <a:t>2 – střední kvalita</a:t>
            </a:r>
          </a:p>
          <a:p>
            <a:pPr lvl="1"/>
            <a:r>
              <a:rPr lang="cs-CZ" sz="2000" b="1" dirty="0">
                <a:solidFill>
                  <a:srgbClr val="FF0000"/>
                </a:solidFill>
              </a:rPr>
              <a:t>1 – špatná kvalita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Pro stanovení kategorií a příslušného rozpětí hodnot využito obdobného hodnocení, které bylo použito v projektu EU URBAN </a:t>
            </a:r>
            <a:r>
              <a:rPr lang="cs-CZ" sz="2400" b="1" dirty="0" err="1">
                <a:solidFill>
                  <a:srgbClr val="FF0000"/>
                </a:solidFill>
              </a:rPr>
              <a:t>Soil</a:t>
            </a:r>
            <a:r>
              <a:rPr lang="cs-CZ" sz="2400" b="1" dirty="0">
                <a:solidFill>
                  <a:srgbClr val="FF0000"/>
                </a:solidFill>
              </a:rPr>
              <a:t> Management </a:t>
            </a:r>
            <a:r>
              <a:rPr lang="cs-CZ" sz="2400" b="1" dirty="0" err="1">
                <a:solidFill>
                  <a:srgbClr val="FF0000"/>
                </a:solidFill>
              </a:rPr>
              <a:t>Strategy</a:t>
            </a:r>
            <a:endParaRPr lang="cs-CZ" sz="2400" b="1" dirty="0">
              <a:solidFill>
                <a:srgbClr val="FF0000"/>
              </a:solidFill>
            </a:endParaRPr>
          </a:p>
          <a:p>
            <a:r>
              <a:rPr lang="cs-CZ" sz="2400" b="1" dirty="0">
                <a:solidFill>
                  <a:srgbClr val="FF0000"/>
                </a:solidFill>
              </a:rPr>
              <a:t>Tvorba map prostřednictvím program </a:t>
            </a:r>
            <a:r>
              <a:rPr lang="cs-CZ" sz="2400" b="1" dirty="0" err="1">
                <a:solidFill>
                  <a:srgbClr val="FF0000"/>
                </a:solidFill>
              </a:rPr>
              <a:t>ArcGIS</a:t>
            </a:r>
            <a:r>
              <a:rPr lang="cs-CZ" sz="2400" b="1" dirty="0">
                <a:solidFill>
                  <a:srgbClr val="FF0000"/>
                </a:solidFill>
              </a:rPr>
              <a:t> a za pomoci společnosti </a:t>
            </a:r>
            <a:r>
              <a:rPr lang="cs-CZ" sz="2400" b="1" dirty="0" err="1">
                <a:solidFill>
                  <a:srgbClr val="FF0000"/>
                </a:solidFill>
              </a:rPr>
              <a:t>Hydrosoft</a:t>
            </a:r>
            <a:r>
              <a:rPr lang="cs-CZ" sz="2400" b="1" dirty="0">
                <a:solidFill>
                  <a:srgbClr val="FF0000"/>
                </a:solidFill>
              </a:rPr>
              <a:t> Veleslavín s.r.o.</a:t>
            </a:r>
          </a:p>
        </p:txBody>
      </p:sp>
    </p:spTree>
    <p:extLst>
      <p:ext uri="{BB962C8B-B14F-4D97-AF65-F5344CB8AC3E}">
        <p14:creationId xmlns:p14="http://schemas.microsoft.com/office/powerpoint/2010/main" val="257355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205" y="245661"/>
            <a:ext cx="8256896" cy="63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491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F1488F-51E5-4236-9A97-202CC25F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609600"/>
            <a:ext cx="8623300" cy="970450"/>
          </a:xfrm>
        </p:spPr>
        <p:txBody>
          <a:bodyPr>
            <a:normAutofit/>
          </a:bodyPr>
          <a:lstStyle/>
          <a:p>
            <a:r>
              <a:rPr lang="cs-CZ" sz="2400"/>
              <a:t>Tabulka s rozdělením vybraných charakteristik s vazbou k půdě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8A9E4F-5852-4D16-99D7-C2153952D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95" y="1580050"/>
            <a:ext cx="8855010" cy="51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95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447C-535A-4F36-AE6E-35469BAD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609600"/>
            <a:ext cx="3876039" cy="1117600"/>
          </a:xfrm>
        </p:spPr>
        <p:txBody>
          <a:bodyPr>
            <a:normAutofit/>
          </a:bodyPr>
          <a:lstStyle/>
          <a:p>
            <a:r>
              <a:rPr lang="cs-CZ"/>
              <a:t>Výsledky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8828-05E6-4014-BA8A-D660D81CE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7" y="1573427"/>
            <a:ext cx="4071180" cy="4992473"/>
          </a:xfrm>
        </p:spPr>
        <p:txBody>
          <a:bodyPr>
            <a:normAutofit/>
          </a:bodyPr>
          <a:lstStyle/>
          <a:p>
            <a:pPr>
              <a:buClr>
                <a:srgbClr val="FDE971"/>
              </a:buClr>
            </a:pPr>
            <a:r>
              <a:rPr lang="cs-CZ" sz="2400" dirty="0"/>
              <a:t>Vytvořeno celkem 33 map:</a:t>
            </a:r>
          </a:p>
          <a:p>
            <a:pPr lvl="1">
              <a:buClr>
                <a:srgbClr val="FDE971"/>
              </a:buClr>
            </a:pPr>
            <a:r>
              <a:rPr lang="cs-CZ" sz="2200" dirty="0"/>
              <a:t>11 map přírodních a klimatických poměrů</a:t>
            </a:r>
          </a:p>
          <a:p>
            <a:pPr lvl="1">
              <a:buClr>
                <a:srgbClr val="FDE971"/>
              </a:buClr>
            </a:pPr>
            <a:r>
              <a:rPr lang="cs-CZ" sz="2200" dirty="0"/>
              <a:t>22 map znázorňujících zařazení charakteristik do kategorií</a:t>
            </a:r>
          </a:p>
          <a:p>
            <a:pPr>
              <a:buClr>
                <a:srgbClr val="FDE971"/>
              </a:buClr>
            </a:pPr>
            <a:r>
              <a:rPr lang="cs-CZ" sz="2400" dirty="0"/>
              <a:t>Výzkumu podrobeno 702 půdních sond, z toho 16 na lesních půdách</a:t>
            </a:r>
          </a:p>
          <a:p>
            <a:pPr>
              <a:buClr>
                <a:srgbClr val="FDE971"/>
              </a:buClr>
            </a:pPr>
            <a:r>
              <a:rPr lang="cs-CZ" sz="2400" dirty="0"/>
              <a:t>U většiny charakteristik byly rozlišeny dvě hloubky půdy: 0-30 cm a 30-60 cm</a:t>
            </a:r>
          </a:p>
          <a:p>
            <a:pPr>
              <a:buClr>
                <a:srgbClr val="FDE971"/>
              </a:buClr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5A1844-5CB8-438B-B90E-EF2A51CF8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940021" y="1"/>
            <a:ext cx="4203979" cy="685800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37A54DF-0175-4971-9624-0ABFE200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021" y="90763"/>
            <a:ext cx="4020485" cy="319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64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29EB-69D0-43CA-824F-B46280884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Výsledky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A1E9B-0F14-419A-97D0-7CD43D118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Všechny vytvořené mapy </a:t>
            </a:r>
            <a:r>
              <a:rPr lang="cs-CZ" sz="2800" dirty="0">
                <a:sym typeface="Wingdings" panose="05000000000000000000" pitchFamily="2" charset="2"/>
              </a:rPr>
              <a:t> zhodnocení lokalit z hlediska jejich schopnosti poskytovat ekosystémové služby</a:t>
            </a:r>
          </a:p>
          <a:p>
            <a:r>
              <a:rPr lang="cs-CZ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Zvoleny dva přístupy:</a:t>
            </a:r>
          </a:p>
          <a:p>
            <a:pPr lvl="1"/>
            <a:r>
              <a:rPr lang="cs-CZ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Průměrné bodové hodnocení lokalit</a:t>
            </a:r>
          </a:p>
          <a:p>
            <a:pPr lvl="1"/>
            <a:r>
              <a:rPr lang="cs-CZ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Celková suma bodů pro danou lokalitu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80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12E16-4929-4DF7-AC0E-464F8EB6C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4CF98-997B-4597-823D-1B80FDF14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200" dirty="0"/>
              <a:t>Na následujících mapách:</a:t>
            </a:r>
          </a:p>
          <a:p>
            <a:pPr lvl="1"/>
            <a:r>
              <a:rPr lang="cs-CZ" sz="2800" dirty="0"/>
              <a:t>Zástavba – červeně</a:t>
            </a:r>
          </a:p>
          <a:p>
            <a:pPr lvl="1"/>
            <a:r>
              <a:rPr lang="cs-CZ" sz="2800" dirty="0"/>
              <a:t>Lesy – světle zeleně</a:t>
            </a:r>
          </a:p>
          <a:p>
            <a:pPr lvl="1"/>
            <a:r>
              <a:rPr lang="cs-CZ" sz="2800" dirty="0"/>
              <a:t>Špatná kvalita – od tmavě zelené po sytě žlutou</a:t>
            </a:r>
          </a:p>
          <a:p>
            <a:pPr lvl="1"/>
            <a:r>
              <a:rPr lang="cs-CZ" sz="2800" dirty="0"/>
              <a:t>Střední kvalita – od </a:t>
            </a:r>
            <a:r>
              <a:rPr lang="cs-CZ" sz="2800" dirty="0" err="1"/>
              <a:t>oranžovo</a:t>
            </a:r>
            <a:r>
              <a:rPr lang="cs-CZ" sz="2800" dirty="0"/>
              <a:t> růžové po světle fialovou</a:t>
            </a:r>
          </a:p>
          <a:p>
            <a:pPr lvl="1"/>
            <a:r>
              <a:rPr lang="cs-CZ" sz="2800" dirty="0"/>
              <a:t>Dobrá kvalita - bíle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78600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06632" y="499621"/>
            <a:ext cx="641022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TimesNewRomanPSMT"/>
              </a:rPr>
              <a:t>Prostřednictvím geografického informačního systému </a:t>
            </a:r>
            <a:r>
              <a:rPr lang="cs-CZ" sz="1600" dirty="0" err="1">
                <a:latin typeface="TimesNewRomanPSMT"/>
              </a:rPr>
              <a:t>PuGIS</a:t>
            </a:r>
            <a:r>
              <a:rPr lang="cs-CZ" sz="1600" dirty="0">
                <a:latin typeface="TimesNewRomanPSMT"/>
              </a:rPr>
              <a:t> byly zjištěna následující data:</a:t>
            </a:r>
          </a:p>
          <a:p>
            <a:r>
              <a:rPr lang="cs-CZ" sz="1600" b="1" dirty="0">
                <a:latin typeface="TimesNewRomanPSMT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pH H</a:t>
            </a:r>
            <a:r>
              <a:rPr lang="cs-CZ" b="1" baseline="-25000" dirty="0">
                <a:solidFill>
                  <a:srgbClr val="FF0000"/>
                </a:solidFill>
                <a:latin typeface="TimesNewRomanPSMT"/>
              </a:rPr>
              <a:t>2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O, pH </a:t>
            </a:r>
            <a:r>
              <a:rPr lang="cs-CZ" b="1" dirty="0" err="1">
                <a:solidFill>
                  <a:srgbClr val="FF0000"/>
                </a:solidFill>
                <a:latin typeface="TimesNewRomanPSMT"/>
              </a:rPr>
              <a:t>KCl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, obsah humusu, hloubka humusového horizontu, </a:t>
            </a:r>
            <a:r>
              <a:rPr lang="cs-CZ" b="1" dirty="0" err="1">
                <a:solidFill>
                  <a:srgbClr val="FF0000"/>
                </a:solidFill>
                <a:latin typeface="TimesNewRomanPSMT"/>
              </a:rPr>
              <a:t>Cox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, CaCO</a:t>
            </a:r>
            <a:r>
              <a:rPr lang="cs-CZ" b="1" baseline="-25000" dirty="0">
                <a:solidFill>
                  <a:srgbClr val="FF0000"/>
                </a:solidFill>
                <a:latin typeface="TimesNewRomanPSMT"/>
              </a:rPr>
              <a:t>3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, P</a:t>
            </a:r>
            <a:r>
              <a:rPr lang="cs-CZ" b="1" baseline="-25000" dirty="0">
                <a:solidFill>
                  <a:srgbClr val="FF0000"/>
                </a:solidFill>
                <a:latin typeface="TimesNewRomanPSMT"/>
              </a:rPr>
              <a:t>2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O</a:t>
            </a:r>
            <a:r>
              <a:rPr lang="cs-CZ" b="1" baseline="-25000" dirty="0">
                <a:solidFill>
                  <a:srgbClr val="FF0000"/>
                </a:solidFill>
                <a:latin typeface="TimesNewRomanPSMT"/>
              </a:rPr>
              <a:t>5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, K</a:t>
            </a:r>
            <a:r>
              <a:rPr lang="cs-CZ" b="1" baseline="-25000" dirty="0">
                <a:solidFill>
                  <a:srgbClr val="FF0000"/>
                </a:solidFill>
                <a:latin typeface="TimesNewRomanPSMT"/>
              </a:rPr>
              <a:t>2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O, nasycenost sorpčního komplexu, celková sorpční kapacita a zrnitostní složení.</a:t>
            </a:r>
          </a:p>
          <a:p>
            <a:endParaRPr lang="cs-CZ" b="1" dirty="0">
              <a:solidFill>
                <a:srgbClr val="FF0000"/>
              </a:solidFill>
              <a:latin typeface="TimesNewRomanPSMT"/>
            </a:endParaRPr>
          </a:p>
          <a:p>
            <a:r>
              <a:rPr lang="cs-CZ" sz="1600" dirty="0">
                <a:latin typeface="TimesNewRomanPSMT"/>
              </a:rPr>
              <a:t>Od Výzkumného ústavu meliorací a ochrany půdy jsme obdrželi data :</a:t>
            </a:r>
          </a:p>
          <a:p>
            <a:r>
              <a:rPr lang="cs-CZ" b="1" dirty="0">
                <a:solidFill>
                  <a:srgbClr val="FF0000"/>
                </a:solidFill>
                <a:latin typeface="TimesNewRomanPSMT"/>
              </a:rPr>
              <a:t>třídy ochrany půd a základní ceny za tyto půdy, konkrétně z </a:t>
            </a:r>
            <a:r>
              <a:rPr lang="cs-CZ" b="1" dirty="0" err="1">
                <a:solidFill>
                  <a:srgbClr val="FF0000"/>
                </a:solidFill>
                <a:latin typeface="TimesNewRomanPSMT"/>
              </a:rPr>
              <a:t>eKatalogu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 BPEJ (zjištěné dle vyhlášky č. 188/2019 Sb.).</a:t>
            </a:r>
          </a:p>
          <a:p>
            <a:endParaRPr lang="cs-CZ" b="1" dirty="0">
              <a:solidFill>
                <a:srgbClr val="FF0000"/>
              </a:solidFill>
              <a:latin typeface="TimesNewRomanPSMT"/>
            </a:endParaRPr>
          </a:p>
          <a:p>
            <a:r>
              <a:rPr lang="cs-CZ" sz="1600" b="1" dirty="0">
                <a:latin typeface="TimesNewRomanPSMT"/>
              </a:rPr>
              <a:t> </a:t>
            </a:r>
            <a:r>
              <a:rPr lang="cs-CZ" sz="1600" dirty="0">
                <a:latin typeface="TimesNewRomanPSMT"/>
              </a:rPr>
              <a:t>Kvalita ekosystému byla získána pomocí informací o krajinném pokryvu </a:t>
            </a:r>
            <a:r>
              <a:rPr lang="en-US" sz="1600" dirty="0" err="1">
                <a:latin typeface="TimesNewRomanPSMT"/>
              </a:rPr>
              <a:t>pomocí</a:t>
            </a:r>
            <a:endParaRPr lang="cs-CZ" sz="1600" dirty="0">
              <a:latin typeface="TimesNewRomanPSMT"/>
            </a:endParaRPr>
          </a:p>
          <a:p>
            <a:r>
              <a:rPr lang="en-US" sz="1600" b="1" dirty="0">
                <a:latin typeface="TimesNewRomanPSM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NewRomanPSMT"/>
              </a:rPr>
              <a:t>CORINE Land Cover 2012.</a:t>
            </a:r>
            <a:endParaRPr lang="cs-CZ" b="1" dirty="0">
              <a:solidFill>
                <a:srgbClr val="FF0000"/>
              </a:solidFill>
              <a:latin typeface="TimesNewRomanPSMT"/>
            </a:endParaRPr>
          </a:p>
          <a:p>
            <a:r>
              <a:rPr lang="en-US" b="1" dirty="0">
                <a:solidFill>
                  <a:srgbClr val="FF0000"/>
                </a:solidFill>
                <a:latin typeface="TimesNewRomanPSM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NewRomanPSMT"/>
              </a:rPr>
              <a:t>Procento</a:t>
            </a:r>
            <a:r>
              <a:rPr lang="en-US" b="1" dirty="0">
                <a:solidFill>
                  <a:srgbClr val="FF0000"/>
                </a:solidFill>
                <a:latin typeface="TimesNewRomanPSM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NewRomanPSMT"/>
              </a:rPr>
              <a:t>zastavěné</a:t>
            </a:r>
            <a:r>
              <a:rPr lang="en-US" b="1" dirty="0">
                <a:solidFill>
                  <a:srgbClr val="FF0000"/>
                </a:solidFill>
                <a:latin typeface="TimesNewRomanPSM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NewRomanPSMT"/>
              </a:rPr>
              <a:t>plochy</a:t>
            </a:r>
            <a:r>
              <a:rPr lang="en-US" b="1" dirty="0">
                <a:solidFill>
                  <a:srgbClr val="FF0000"/>
                </a:solidFill>
                <a:latin typeface="TimesNewRomanPSMT"/>
              </a:rPr>
              <a:t> (soil sealing) </a:t>
            </a:r>
            <a:r>
              <a:rPr lang="en-US" b="1" dirty="0" err="1">
                <a:solidFill>
                  <a:srgbClr val="FF0000"/>
                </a:solidFill>
                <a:latin typeface="TimesNewRomanPSMT"/>
              </a:rPr>
              <a:t>bylo</a:t>
            </a:r>
            <a:r>
              <a:rPr lang="en-US" b="1" dirty="0">
                <a:solidFill>
                  <a:srgbClr val="FF0000"/>
                </a:solidFill>
                <a:latin typeface="TimesNewRomanPSM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NewRomanPSMT"/>
              </a:rPr>
              <a:t>zjištěno</a:t>
            </a:r>
            <a:endParaRPr lang="en-US" b="1" dirty="0">
              <a:solidFill>
                <a:srgbClr val="FF0000"/>
              </a:solidFill>
              <a:latin typeface="TimesNewRomanPSMT"/>
            </a:endParaRPr>
          </a:p>
          <a:p>
            <a:r>
              <a:rPr lang="cs-CZ" b="1" dirty="0">
                <a:solidFill>
                  <a:srgbClr val="FF0000"/>
                </a:solidFill>
                <a:latin typeface="TimesNewRomanPSMT"/>
              </a:rPr>
              <a:t>z CORINE Land </a:t>
            </a:r>
            <a:r>
              <a:rPr lang="cs-CZ" b="1" dirty="0" err="1">
                <a:solidFill>
                  <a:srgbClr val="FF0000"/>
                </a:solidFill>
                <a:latin typeface="TimesNewRomanPSMT"/>
              </a:rPr>
              <a:t>Cover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 2018. </a:t>
            </a:r>
          </a:p>
          <a:p>
            <a:endParaRPr lang="cs-CZ" b="1" dirty="0">
              <a:solidFill>
                <a:srgbClr val="FF0000"/>
              </a:solidFill>
              <a:latin typeface="TimesNewRomanPSMT"/>
            </a:endParaRPr>
          </a:p>
          <a:p>
            <a:r>
              <a:rPr lang="cs-CZ" sz="1600" dirty="0">
                <a:latin typeface="TimesNewRomanPSMT"/>
              </a:rPr>
              <a:t>Dále nám byla poskytnuta</a:t>
            </a:r>
          </a:p>
          <a:p>
            <a:r>
              <a:rPr lang="cs-CZ" sz="1600" b="1" dirty="0">
                <a:latin typeface="TimesNewRomanPSMT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TimesNewRomanPSMT"/>
              </a:rPr>
              <a:t>data o nově vznikajících klimatických regionech</a:t>
            </a:r>
            <a:r>
              <a:rPr lang="cs-CZ" sz="1600" b="1" dirty="0">
                <a:latin typeface="TimesNewRomanPSMT"/>
              </a:rPr>
              <a:t>, </a:t>
            </a:r>
          </a:p>
          <a:p>
            <a:r>
              <a:rPr lang="cs-CZ" sz="1600" dirty="0">
                <a:latin typeface="TimesNewRomanPSMT"/>
              </a:rPr>
              <a:t>přičemž průměrný úhrn srážek pro tyto regiony byl získán z charakteristik klimatických regionů v knize Půda a její hodnocení v ČR, II. díl (</a:t>
            </a:r>
            <a:r>
              <a:rPr lang="cs-CZ" sz="1600" dirty="0" err="1">
                <a:latin typeface="TimesNewRomanPSMT"/>
              </a:rPr>
              <a:t>Vopravila</a:t>
            </a:r>
            <a:r>
              <a:rPr lang="cs-CZ" sz="1600" dirty="0">
                <a:latin typeface="TimesNewRomanPSMT"/>
              </a:rPr>
              <a:t> kol. 2011).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30601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5353" y="739761"/>
            <a:ext cx="826730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TimesNewRomanPSMT"/>
              </a:rPr>
              <a:t>Data o retenční vodní kapacitě a hydrologických skupinách půd</a:t>
            </a:r>
          </a:p>
          <a:p>
            <a:r>
              <a:rPr lang="cs-CZ" b="1" dirty="0">
                <a:latin typeface="TimesNewRomanPSMT"/>
              </a:rPr>
              <a:t> </a:t>
            </a:r>
            <a:r>
              <a:rPr lang="cs-CZ" sz="1600" dirty="0">
                <a:latin typeface="TimesNewRomanPSMT"/>
              </a:rPr>
              <a:t>od Výzkumného ústavu meliorací a ochrany půd</a:t>
            </a:r>
            <a:r>
              <a:rPr lang="cs-CZ" sz="1600" b="1" dirty="0">
                <a:latin typeface="TimesNewRomanPSMT"/>
              </a:rPr>
              <a:t>, </a:t>
            </a:r>
          </a:p>
          <a:p>
            <a:r>
              <a:rPr lang="cs-CZ" b="1" dirty="0">
                <a:solidFill>
                  <a:srgbClr val="FF0000"/>
                </a:solidFill>
                <a:latin typeface="TimesNewRomanPSMT"/>
              </a:rPr>
              <a:t>Půdní mapa Středočeského kraje </a:t>
            </a:r>
          </a:p>
          <a:p>
            <a:r>
              <a:rPr lang="cs-CZ" sz="1600" dirty="0">
                <a:latin typeface="TimesNewRomanPSMT"/>
              </a:rPr>
              <a:t>byla převzata z mapy České republiky 1:250 000 (Kozák </a:t>
            </a:r>
            <a:r>
              <a:rPr lang="cs-CZ" sz="1600" dirty="0" err="1">
                <a:latin typeface="TimesNewRomanPSMT"/>
              </a:rPr>
              <a:t>at</a:t>
            </a:r>
            <a:r>
              <a:rPr lang="cs-CZ" sz="1600" dirty="0">
                <a:latin typeface="TimesNewRomanPSMT"/>
              </a:rPr>
              <a:t> al. 2009).</a:t>
            </a:r>
          </a:p>
          <a:p>
            <a:r>
              <a:rPr lang="cs-CZ" sz="1600" dirty="0">
                <a:latin typeface="TimesNewRomanPSMT"/>
              </a:rPr>
              <a:t>Podklady pro tvorbu </a:t>
            </a:r>
          </a:p>
          <a:p>
            <a:r>
              <a:rPr lang="cs-CZ" b="1" dirty="0">
                <a:solidFill>
                  <a:srgbClr val="FF0000"/>
                </a:solidFill>
                <a:latin typeface="TimesNewRomanPSMT"/>
              </a:rPr>
              <a:t>mapy hydrologických skupin půd a retenční vodní kapacity</a:t>
            </a:r>
          </a:p>
          <a:p>
            <a:r>
              <a:rPr lang="cs-CZ" b="1" dirty="0">
                <a:solidFill>
                  <a:srgbClr val="FF0000"/>
                </a:solidFill>
                <a:latin typeface="TimesNewRomanPSMT"/>
              </a:rPr>
              <a:t> </a:t>
            </a:r>
            <a:r>
              <a:rPr lang="cs-CZ" sz="1600" dirty="0">
                <a:latin typeface="TimesNewRomanPSMT"/>
              </a:rPr>
              <a:t>poskytl VÚMOP,</a:t>
            </a:r>
          </a:p>
          <a:p>
            <a:r>
              <a:rPr lang="cs-CZ" sz="1600" dirty="0">
                <a:latin typeface="TimesNewRomanPSMT"/>
              </a:rPr>
              <a:t> Mapy týkající se charakteristik vycházejících z bonitace půd byly vytvořeny díky datům z </a:t>
            </a:r>
          </a:p>
          <a:p>
            <a:r>
              <a:rPr lang="cs-CZ" b="1" dirty="0">
                <a:solidFill>
                  <a:srgbClr val="FF0000"/>
                </a:solidFill>
                <a:latin typeface="TimesNewRomanPSMT"/>
              </a:rPr>
              <a:t>Databáze Bonitovaných půdně ekologických jednotek (Státní pozemkový úřad ČR, 2019).</a:t>
            </a:r>
          </a:p>
          <a:p>
            <a:endParaRPr lang="cs-CZ" b="1" dirty="0">
              <a:solidFill>
                <a:srgbClr val="FF0000"/>
              </a:solidFill>
              <a:latin typeface="TimesNewRomanPSMT"/>
            </a:endParaRPr>
          </a:p>
          <a:p>
            <a:r>
              <a:rPr lang="cs-CZ" b="1" dirty="0">
                <a:latin typeface="TimesNewRomanPSMT"/>
              </a:rPr>
              <a:t>Pro tvorbu mapy nových klimatických regionů poskytl podklady Český hydrometeorologický ústav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29281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06E-FE84-4DD7-9B39-2F31F352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práce a vědecká hypotéza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2A070-6BD8-4CE6-9C72-AF088747D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4515950"/>
          </a:xfrm>
        </p:spPr>
        <p:txBody>
          <a:bodyPr>
            <a:normAutofit/>
          </a:bodyPr>
          <a:lstStyle/>
          <a:p>
            <a:r>
              <a:rPr lang="cs-CZ" sz="2400" dirty="0"/>
              <a:t>Hypotéza:</a:t>
            </a:r>
          </a:p>
          <a:p>
            <a:pPr lvl="1"/>
            <a:r>
              <a:rPr lang="cs-CZ" sz="2000" dirty="0"/>
              <a:t>Údaje z databáze půdních charakteristik v kombinaci s klimatickými daty, údaji o produkčních schopnostech a údaji o způsobu využití území mohou být využity jako indikátory ekosystémových a produkčních služeb půd.</a:t>
            </a:r>
          </a:p>
          <a:p>
            <a:r>
              <a:rPr lang="cs-CZ" sz="2400" dirty="0"/>
              <a:t>Cíle:</a:t>
            </a:r>
          </a:p>
          <a:p>
            <a:pPr lvl="1"/>
            <a:r>
              <a:rPr lang="cs-CZ" sz="2000" dirty="0"/>
              <a:t>Zhodnotit současný stav dostupných údajů o kvalitě půdy</a:t>
            </a:r>
          </a:p>
          <a:p>
            <a:pPr lvl="1"/>
            <a:r>
              <a:rPr lang="cs-CZ" sz="2000" dirty="0"/>
              <a:t>Stanovit indikátory, které by bylo možné použít pro hodnocení ekosystémových služeb půdy</a:t>
            </a:r>
          </a:p>
          <a:p>
            <a:pPr lvl="1"/>
            <a:r>
              <a:rPr lang="cs-CZ" sz="2000" dirty="0"/>
              <a:t>Představit vyhodnocení indikátorů, což by mělo přispět k lepšímu hodnocení kvality půdy</a:t>
            </a:r>
          </a:p>
        </p:txBody>
      </p:sp>
    </p:spTree>
    <p:extLst>
      <p:ext uri="{BB962C8B-B14F-4D97-AF65-F5344CB8AC3E}">
        <p14:creationId xmlns:p14="http://schemas.microsoft.com/office/powerpoint/2010/main" val="3555183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66" y="85815"/>
            <a:ext cx="7409467" cy="586782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668544" y="6075279"/>
            <a:ext cx="6438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TimesNewRomanPSMT"/>
              </a:rPr>
              <a:t>Mapa půdních sond na území Středočeského kraje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12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278" y="-357911"/>
            <a:ext cx="5114750" cy="72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86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287" y="-51759"/>
            <a:ext cx="9592574" cy="69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30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034" y="-60385"/>
            <a:ext cx="9558068" cy="69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1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034" y="-47446"/>
            <a:ext cx="9558068" cy="69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08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034" y="-51759"/>
            <a:ext cx="9558068" cy="69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97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034" y="-51759"/>
            <a:ext cx="9558068" cy="69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91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034" y="-56072"/>
            <a:ext cx="9558068" cy="69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0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034" y="-47446"/>
            <a:ext cx="9558068" cy="69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78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7CAF-097A-48D2-909C-908EC286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280080"/>
            <a:ext cx="7765322" cy="970450"/>
          </a:xfrm>
        </p:spPr>
        <p:txBody>
          <a:bodyPr/>
          <a:lstStyle/>
          <a:p>
            <a:r>
              <a:rPr lang="cs-CZ" dirty="0"/>
              <a:t>První přístup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C22F57-76FE-4413-9326-15955FBDDA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5203" y="1128584"/>
            <a:ext cx="7702417" cy="56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0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58" y="254758"/>
            <a:ext cx="8543498" cy="521344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55344" y="5671614"/>
            <a:ext cx="74953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TimesNewRomanPSMT"/>
              </a:rPr>
              <a:t>Schéma propojení SDG a ekosystémových služeb (</a:t>
            </a:r>
            <a:r>
              <a:rPr lang="cs-CZ" sz="2400" b="1" dirty="0" err="1">
                <a:solidFill>
                  <a:srgbClr val="FF0000"/>
                </a:solidFill>
                <a:latin typeface="TimesNewRomanPSMT"/>
              </a:rPr>
              <a:t>Vaidemane</a:t>
            </a:r>
            <a:r>
              <a:rPr lang="cs-CZ" sz="2400" b="1" dirty="0">
                <a:solidFill>
                  <a:srgbClr val="FF0000"/>
                </a:solidFill>
                <a:latin typeface="TimesNewRomanPSMT"/>
              </a:rPr>
              <a:t> 2019b)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73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BA24C5-0216-4B95-9821-1A00DEAE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329508"/>
            <a:ext cx="7765322" cy="970450"/>
          </a:xfrm>
        </p:spPr>
        <p:txBody>
          <a:bodyPr/>
          <a:lstStyle/>
          <a:p>
            <a:r>
              <a:rPr lang="cs-CZ"/>
              <a:t>První přístup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887BA27-8D0D-4AFF-AA9E-6AFCAA14B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046" y="1178012"/>
            <a:ext cx="7592118" cy="55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76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0C45-0AAC-4FF9-AAF5-8FA2871E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354222"/>
            <a:ext cx="7765322" cy="970450"/>
          </a:xfrm>
        </p:spPr>
        <p:txBody>
          <a:bodyPr/>
          <a:lstStyle/>
          <a:p>
            <a:r>
              <a:rPr lang="cs-CZ"/>
              <a:t>Druhý přístup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BBE7AC-171A-49CE-960A-C10FC47EE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651" y="1186249"/>
            <a:ext cx="7596142" cy="55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26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0D29-B3EA-4BAE-BD03-08C679C63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387174"/>
            <a:ext cx="7765322" cy="970450"/>
          </a:xfrm>
        </p:spPr>
        <p:txBody>
          <a:bodyPr/>
          <a:lstStyle/>
          <a:p>
            <a:r>
              <a:rPr lang="cs-CZ"/>
              <a:t>Druhý přístup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D29D91-D7C7-4AC3-AAD5-3A5F26E22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189" y="1252152"/>
            <a:ext cx="7490563" cy="54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76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959C5-575A-4731-95C1-026056FC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FFFFFF"/>
                </a:solidFill>
              </a:rPr>
              <a:t>Výsledky – statistické šetření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332141-418A-450C-A7C1-D847F8104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" y="380198"/>
            <a:ext cx="3855308" cy="3930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4A994B-6EEB-41F7-92B3-36A64A49A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427" y="380198"/>
            <a:ext cx="3822357" cy="393054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997EF8-C94E-4D29-B7BF-2CC7D925E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45427" y="380198"/>
            <a:ext cx="4209535" cy="393054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B532073-7ECC-45D2-933D-D71869F40119}"/>
              </a:ext>
            </a:extLst>
          </p:cNvPr>
          <p:cNvSpPr txBox="1"/>
          <p:nvPr/>
        </p:nvSpPr>
        <p:spPr>
          <a:xfrm>
            <a:off x="872471" y="4102812"/>
            <a:ext cx="1280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/>
              <a:t>Obsah humusu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520A0-A15D-4F92-B940-5AE0B563823D}"/>
              </a:ext>
            </a:extLst>
          </p:cNvPr>
          <p:cNvSpPr txBox="1"/>
          <p:nvPr/>
        </p:nvSpPr>
        <p:spPr>
          <a:xfrm flipH="1">
            <a:off x="4063614" y="4102812"/>
            <a:ext cx="984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Obsah jílu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DC97E-A24B-403C-8608-51C7A0E284CC}"/>
              </a:ext>
            </a:extLst>
          </p:cNvPr>
          <p:cNvSpPr txBox="1"/>
          <p:nvPr/>
        </p:nvSpPr>
        <p:spPr>
          <a:xfrm>
            <a:off x="6929103" y="4102813"/>
            <a:ext cx="984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Aktivní pH</a:t>
            </a:r>
          </a:p>
        </p:txBody>
      </p:sp>
    </p:spTree>
    <p:extLst>
      <p:ext uri="{BB962C8B-B14F-4D97-AF65-F5344CB8AC3E}">
        <p14:creationId xmlns:p14="http://schemas.microsoft.com/office/powerpoint/2010/main" val="1281329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F8E0-5790-4B91-A18E-34629650C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Závěr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DEFF7-503A-42DB-BBEC-2F6E82998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606615"/>
            <a:ext cx="7765322" cy="4896950"/>
          </a:xfrm>
        </p:spPr>
        <p:txBody>
          <a:bodyPr>
            <a:normAutofit lnSpcReduction="10000"/>
          </a:bodyPr>
          <a:lstStyle/>
          <a:p>
            <a:r>
              <a:rPr lang="cs-CZ"/>
              <a:t>Zhodnocení kvality půdy ve Středočeském kraji a schopnosti půd poskytovat ekosystémové služby</a:t>
            </a:r>
          </a:p>
          <a:p>
            <a:r>
              <a:rPr lang="cs-CZ"/>
              <a:t>Zkoumány vlastnosti půd v hloubkách 0-30 cm a 30-60 cm od povrchu</a:t>
            </a:r>
          </a:p>
          <a:p>
            <a:r>
              <a:rPr lang="cs-CZ"/>
              <a:t>Nejhodnotnější půdy - SV kraje </a:t>
            </a:r>
            <a:r>
              <a:rPr lang="cs-CZ">
                <a:sym typeface="Wingdings" panose="05000000000000000000" pitchFamily="2" charset="2"/>
              </a:rPr>
              <a:t> </a:t>
            </a:r>
            <a:r>
              <a:rPr lang="cs-CZ"/>
              <a:t>Nymburk, Kolín a Mladá Boleslav</a:t>
            </a:r>
          </a:p>
          <a:p>
            <a:r>
              <a:rPr lang="cs-CZ"/>
              <a:t>Rozdíly mezi dvěma různými vrstvami půdy byly prokázány</a:t>
            </a:r>
          </a:p>
          <a:p>
            <a:r>
              <a:rPr lang="cs-CZ"/>
              <a:t>Hypotéza potvrzena</a:t>
            </a:r>
          </a:p>
          <a:p>
            <a:r>
              <a:rPr lang="cs-CZ"/>
              <a:t>Cílem zhodnocení údajů o kvalitě půdy – využity pro zhodnocení ekosystémových služeb</a:t>
            </a:r>
          </a:p>
          <a:p>
            <a:r>
              <a:rPr lang="cs-CZ"/>
              <a:t>Získány podklady </a:t>
            </a:r>
            <a:r>
              <a:rPr lang="cs-CZ">
                <a:sym typeface="Wingdings" panose="05000000000000000000" pitchFamily="2" charset="2"/>
              </a:rPr>
              <a:t> mohou v budoucnu sloužit k upravení kritérií dle nichž se půdy dělí do tříd ochrany půd</a:t>
            </a:r>
          </a:p>
          <a:p>
            <a:r>
              <a:rPr lang="cs-CZ">
                <a:sym typeface="Wingdings" panose="05000000000000000000" pitchFamily="2" charset="2"/>
              </a:rPr>
              <a:t>Označeny lokality s nejhodnotnějšími půdami  přísnější ochrana  nevyjímat ze ZPF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457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A5E1-B155-4349-879B-45DF67AC4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Děkuji Vám za pozornost</a:t>
            </a:r>
          </a:p>
        </p:txBody>
      </p:sp>
    </p:spTree>
    <p:extLst>
      <p:ext uri="{BB962C8B-B14F-4D97-AF65-F5344CB8AC3E}">
        <p14:creationId xmlns:p14="http://schemas.microsoft.com/office/powerpoint/2010/main" val="2560035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6" y="414779"/>
            <a:ext cx="8039602" cy="59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56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3" y="343378"/>
            <a:ext cx="7721047" cy="61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5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9" y="450468"/>
            <a:ext cx="8098532" cy="597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8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35" y="527901"/>
            <a:ext cx="8131898" cy="58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7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49" y="522161"/>
            <a:ext cx="7965650" cy="59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36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47" y="404762"/>
            <a:ext cx="4160068" cy="609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8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</TotalTime>
  <Words>691</Words>
  <Application>Microsoft Office PowerPoint</Application>
  <PresentationFormat>Předvádění na obrazovce (4:3)</PresentationFormat>
  <Paragraphs>87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Calisto MT</vt:lpstr>
      <vt:lpstr>Times New Roman</vt:lpstr>
      <vt:lpstr>TimesNewRomanPSMT</vt:lpstr>
      <vt:lpstr>Wingdings 2</vt:lpstr>
      <vt:lpstr>Slate</vt:lpstr>
      <vt:lpstr>Office Theme</vt:lpstr>
      <vt:lpstr>Použití indikátorů kvality půd pro posouzení jejich produkčních a ekologických funkcí</vt:lpstr>
      <vt:lpstr>Cíle práce a vědecká hypotéza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Metodika</vt:lpstr>
      <vt:lpstr>Prezentace aplikace PowerPoint</vt:lpstr>
      <vt:lpstr>Tabulka s rozdělením vybraných charakteristik s vazbou k půdě</vt:lpstr>
      <vt:lpstr>Výsledky</vt:lpstr>
      <vt:lpstr>Výsledky</vt:lpstr>
      <vt:lpstr>Výsledky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První přístup</vt:lpstr>
      <vt:lpstr>První přístup</vt:lpstr>
      <vt:lpstr>Druhý přístup</vt:lpstr>
      <vt:lpstr>Druhý přístup</vt:lpstr>
      <vt:lpstr>Výsledky – statistické šetření</vt:lpstr>
      <vt:lpstr>Závěr</vt:lpstr>
      <vt:lpstr>Děkuji Vám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Použití indikátorů kvality půd pro posouzení jejich produkčních a ekologických funkcí</dc:title>
  <dc:creator>Kosánová Markéta</dc:creator>
  <cp:lastModifiedBy>Jaroslava Janků</cp:lastModifiedBy>
  <cp:revision>17</cp:revision>
  <dcterms:created xsi:type="dcterms:W3CDTF">2020-08-18T09:47:58Z</dcterms:created>
  <dcterms:modified xsi:type="dcterms:W3CDTF">2020-11-24T10:44:54Z</dcterms:modified>
</cp:coreProperties>
</file>