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sldIdLst>
    <p:sldId id="266" r:id="rId5"/>
    <p:sldId id="256" r:id="rId6"/>
    <p:sldId id="257" r:id="rId7"/>
    <p:sldId id="271" r:id="rId8"/>
    <p:sldId id="258" r:id="rId9"/>
    <p:sldId id="259" r:id="rId10"/>
    <p:sldId id="279" r:id="rId11"/>
    <p:sldId id="267" r:id="rId12"/>
    <p:sldId id="260" r:id="rId13"/>
    <p:sldId id="268" r:id="rId14"/>
    <p:sldId id="274" r:id="rId15"/>
    <p:sldId id="276" r:id="rId16"/>
    <p:sldId id="275" r:id="rId17"/>
    <p:sldId id="262" r:id="rId18"/>
    <p:sldId id="263" r:id="rId19"/>
    <p:sldId id="278" r:id="rId20"/>
    <p:sldId id="272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3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1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46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7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48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34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2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88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51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77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7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88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18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9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81842-F882-4B71-A8F3-EDF48E4DA5F7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A4BB18-9547-49B8-864D-CBD716A4D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hyperlink" Target="https://youtu.be/TrWHty6G-o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.jpe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JANY - Recepty - Olomoucké tvarůžky">
            <a:extLst>
              <a:ext uri="{FF2B5EF4-FFF2-40B4-BE49-F238E27FC236}">
                <a16:creationId xmlns:a16="http://schemas.microsoft.com/office/drawing/2014/main" id="{9D11A293-D3E1-4936-90D2-DAD7F8C6D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4" y="237421"/>
            <a:ext cx="2540484" cy="1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D8F5897-FABA-4866-957E-A6C3BB876F68}"/>
              </a:ext>
            </a:extLst>
          </p:cNvPr>
          <p:cNvSpPr txBox="1"/>
          <p:nvPr/>
        </p:nvSpPr>
        <p:spPr>
          <a:xfrm>
            <a:off x="2473391" y="193761"/>
            <a:ext cx="645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OPAKOVANÍ</a:t>
            </a:r>
          </a:p>
        </p:txBody>
      </p:sp>
      <p:pic>
        <p:nvPicPr>
          <p:cNvPr id="6" name="Picture 10" descr="Centrifuge - Nozzle Separator KDB for Fresh Cheese, Cream Cheese and Strained Yoghurt">
            <a:extLst>
              <a:ext uri="{FF2B5EF4-FFF2-40B4-BE49-F238E27FC236}">
                <a16:creationId xmlns:a16="http://schemas.microsoft.com/office/drawing/2014/main" id="{751BA81A-1F09-422B-8956-E5CA1E89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42" y="1167264"/>
            <a:ext cx="2653163" cy="14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ie je k dispozícii žiadny popis.">
            <a:extLst>
              <a:ext uri="{FF2B5EF4-FFF2-40B4-BE49-F238E27FC236}">
                <a16:creationId xmlns:a16="http://schemas.microsoft.com/office/drawing/2014/main" id="{312CFFB1-8283-4556-853D-76676F2D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0" y="2534307"/>
            <a:ext cx="2385846" cy="1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15">
            <a:extLst>
              <a:ext uri="{FF2B5EF4-FFF2-40B4-BE49-F238E27FC236}">
                <a16:creationId xmlns:a16="http://schemas.microsoft.com/office/drawing/2014/main" id="{B5DC4242-1617-4ECC-A4A3-9534DBF6D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4" y="4701944"/>
            <a:ext cx="1913117" cy="19186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F436572-6616-4052-BCCC-00A659C53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0" y="3403677"/>
            <a:ext cx="2756599" cy="1840030"/>
          </a:xfrm>
          <a:prstGeom prst="rect">
            <a:avLst/>
          </a:prstGeom>
        </p:spPr>
      </p:pic>
      <p:pic>
        <p:nvPicPr>
          <p:cNvPr id="10" name="Obrázek 13">
            <a:extLst>
              <a:ext uri="{FF2B5EF4-FFF2-40B4-BE49-F238E27FC236}">
                <a16:creationId xmlns:a16="http://schemas.microsoft.com/office/drawing/2014/main" id="{D3B01DF8-5872-428D-B836-1E4B45CDD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04" y="1227763"/>
            <a:ext cx="2382317" cy="178938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52B3147-EC55-457F-97CB-1FD0C6667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609744"/>
            <a:ext cx="2495550" cy="218440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D80832B-F205-44ED-99D9-BF178431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68" y="2122455"/>
            <a:ext cx="1913118" cy="28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RISTIAN HANSEN - Brand - Price - Share - Stock market -">
            <a:extLst>
              <a:ext uri="{FF2B5EF4-FFF2-40B4-BE49-F238E27FC236}">
                <a16:creationId xmlns:a16="http://schemas.microsoft.com/office/drawing/2014/main" id="{831ABAEB-293E-4E74-B43C-505BF5C2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742" y="269657"/>
            <a:ext cx="3303814" cy="9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1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36E8C-7DEE-4BE7-A927-DA63C9F6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5" y="20320"/>
            <a:ext cx="10651172" cy="72136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</a:t>
            </a:r>
            <a:r>
              <a:rPr lang="cs-CZ" sz="3600" b="1" dirty="0"/>
              <a:t>ýběr sýrů a </a:t>
            </a:r>
            <a:r>
              <a:rPr lang="cs-CZ" b="1" dirty="0"/>
              <a:t>připravení</a:t>
            </a:r>
            <a:r>
              <a:rPr lang="cs-CZ" sz="3600" b="1" dirty="0"/>
              <a:t> směsi</a:t>
            </a:r>
            <a:br>
              <a:rPr lang="cs-CZ" sz="3600" b="1" dirty="0"/>
            </a:br>
            <a:br>
              <a:rPr lang="cs-CZ" sz="3600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7A0F42-C3D2-4E6C-B42E-8EC79110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883920"/>
            <a:ext cx="11460480" cy="5770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Sýry na výrobu tavených sýrů </a:t>
            </a:r>
            <a:r>
              <a:rPr lang="cs-CZ" b="1" dirty="0"/>
              <a:t>jsou nejprve očistěné </a:t>
            </a:r>
            <a:r>
              <a:rPr lang="cs-CZ" dirty="0"/>
              <a:t>(odstraněná kůra a poškozená (ne mikrobiálně) místa),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rozkrájení a rozemletí </a:t>
            </a:r>
            <a:r>
              <a:rPr lang="cs-CZ" dirty="0"/>
              <a:t>pomocí válcových stolic a řezaček na menší částice,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podle </a:t>
            </a:r>
            <a:r>
              <a:rPr lang="cs-CZ" b="1" dirty="0"/>
              <a:t>receptury odvážit </a:t>
            </a:r>
            <a:r>
              <a:rPr lang="cs-CZ" dirty="0"/>
              <a:t>přírodní sýr a jsou k němu přidané ostatní suroviny (máslo, tvaroh, tavicí soli).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Při sestavovaní sušiny je třeba od požadované sušiny hotového sýra odčítat sušinu tavicích solí a zbylou sušinu a tuk musíme dodat jednotlivými surovinami. </a:t>
            </a:r>
          </a:p>
          <a:p>
            <a:pPr marL="0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Pokles obsahu tuků při tavení směsi o 2 až 4 % 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Se současným zvýšením obsahu H</a:t>
            </a:r>
            <a:r>
              <a:rPr lang="cs-CZ" b="1" baseline="-25000" dirty="0"/>
              <a:t>2</a:t>
            </a:r>
            <a:r>
              <a:rPr lang="cs-CZ" b="1" dirty="0"/>
              <a:t>O o 8 až 10 % v důsledku kondenzace páry.</a:t>
            </a:r>
          </a:p>
          <a:p>
            <a:pPr marL="0" indent="0" algn="ctr">
              <a:buNone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Směs je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přepravena do tavicího kotle, v kterém probíhá </a:t>
            </a:r>
            <a:r>
              <a:rPr lang="cs-CZ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vlastní proces tavení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22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A1CD0-3670-4477-9A7D-CC815F10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1" y="81280"/>
            <a:ext cx="10163492" cy="670560"/>
          </a:xfrm>
        </p:spPr>
        <p:txBody>
          <a:bodyPr/>
          <a:lstStyle/>
          <a:p>
            <a:pPr algn="ctr"/>
            <a:r>
              <a:rPr lang="sk-SK" b="1" dirty="0"/>
              <a:t>Proces tavení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E91EAD-A161-4A17-BB10-C075E526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680720"/>
            <a:ext cx="10637520" cy="5872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1600" b="1" dirty="0"/>
          </a:p>
          <a:p>
            <a:pPr marL="0" indent="0" algn="ctr">
              <a:buNone/>
            </a:pPr>
            <a:r>
              <a:rPr lang="cs-CZ" sz="1600" b="1" dirty="0"/>
              <a:t>Podstatou tavení je přeměna suroviny v tavený sýr. Proces tavení má především fyzikálně chemický charakter, kdy dochází ke koloidním a disperzním změnám v sýrové hmotě. Vlastní tavení je nejdůležitější fáze výrobního postupu, při které hraje důležitou úlohu tavicí teplota, celková doba tavby, ale také způsob a rychlost míchání. 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cs-CZ" sz="1600" b="1" dirty="0"/>
              <a:t>Vzniklá tavenina musí být:  </a:t>
            </a:r>
            <a:r>
              <a:rPr lang="cs-CZ" sz="1600" dirty="0"/>
              <a:t>hladká, lesklá a nesmí uvolňovat kapénky tuku, rovněž musí mít požadovanou viskozitu, nesmí se „trhat“, ani lepit na obal.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Tavicí zařízení jsou obvykle vybaveny vyhřívaným </a:t>
            </a:r>
            <a:r>
              <a:rPr lang="cs-CZ" sz="1600" dirty="0" err="1"/>
              <a:t>plášťěm</a:t>
            </a:r>
            <a:r>
              <a:rPr lang="cs-CZ" sz="1600" dirty="0"/>
              <a:t> s přímým vstřikováním páry a též mísicím zařízením, které zajišťuje stálé míchaní během celého tepelného zpracovaní surovin.</a:t>
            </a:r>
          </a:p>
          <a:p>
            <a:pPr marL="0" indent="0" algn="ctr">
              <a:buNone/>
            </a:pPr>
            <a:endParaRPr lang="cs-CZ" sz="16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Proces, fáze tavení a utváření finální struktury můžeme rozdělit na: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rozptýlení proteinů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hydrataci a nabobtnání dispergovaných proteinů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vytváření trojrozměrné sítě.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Tavení lze provádět dvěma způsoby a to buď </a:t>
            </a:r>
            <a:r>
              <a:rPr lang="cs-CZ" b="1" dirty="0">
                <a:solidFill>
                  <a:srgbClr val="FF0000"/>
                </a:solidFill>
              </a:rPr>
              <a:t>kontinuálně, nebo diskontinuálně.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F5446-7370-4142-87E2-735F798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85630"/>
            <a:ext cx="8911687" cy="727170"/>
          </a:xfrm>
        </p:spPr>
        <p:txBody>
          <a:bodyPr/>
          <a:lstStyle/>
          <a:p>
            <a:pPr algn="ctr"/>
            <a:r>
              <a:rPr lang="sk-SK" b="1" dirty="0" err="1"/>
              <a:t>Kontinuální</a:t>
            </a:r>
            <a:r>
              <a:rPr lang="sk-SK" b="1" dirty="0"/>
              <a:t> </a:t>
            </a:r>
            <a:r>
              <a:rPr lang="sk-SK" b="1" dirty="0" err="1"/>
              <a:t>způsob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5032F8-59FB-4442-AECA-9EA9263F9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760" y="985520"/>
            <a:ext cx="9509760" cy="5303520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Kontinuální</a:t>
            </a:r>
            <a:r>
              <a:rPr lang="sk-SK" dirty="0"/>
              <a:t> </a:t>
            </a:r>
            <a:r>
              <a:rPr lang="sk-SK" dirty="0" err="1"/>
              <a:t>způsob</a:t>
            </a:r>
            <a:r>
              <a:rPr lang="sk-SK" dirty="0"/>
              <a:t> výroby tavených </a:t>
            </a:r>
            <a:r>
              <a:rPr lang="sk-SK" dirty="0" err="1"/>
              <a:t>sýrů</a:t>
            </a:r>
            <a:r>
              <a:rPr lang="sk-SK" dirty="0"/>
              <a:t> </a:t>
            </a:r>
            <a:r>
              <a:rPr lang="sk-SK" dirty="0" err="1"/>
              <a:t>představuje</a:t>
            </a:r>
            <a:r>
              <a:rPr lang="sk-SK" dirty="0"/>
              <a:t> </a:t>
            </a:r>
            <a:r>
              <a:rPr lang="sk-SK" dirty="0" err="1"/>
              <a:t>kontinuální</a:t>
            </a:r>
            <a:r>
              <a:rPr lang="sk-SK" dirty="0"/>
              <a:t> proces, </a:t>
            </a:r>
            <a:r>
              <a:rPr lang="sk-SK" dirty="0" err="1"/>
              <a:t>který</a:t>
            </a:r>
            <a:r>
              <a:rPr lang="sk-SK" dirty="0"/>
              <a:t> však </a:t>
            </a:r>
            <a:r>
              <a:rPr lang="sk-SK" dirty="0" err="1"/>
              <a:t>není</a:t>
            </a:r>
            <a:r>
              <a:rPr lang="sk-SK" dirty="0"/>
              <a:t> tak </a:t>
            </a:r>
            <a:r>
              <a:rPr lang="sk-SK" dirty="0" err="1"/>
              <a:t>detailně</a:t>
            </a:r>
            <a:r>
              <a:rPr lang="sk-SK" dirty="0"/>
              <a:t> </a:t>
            </a:r>
            <a:r>
              <a:rPr lang="sk-SK" dirty="0" err="1"/>
              <a:t>popsán</a:t>
            </a:r>
            <a:r>
              <a:rPr lang="sk-SK" dirty="0"/>
              <a:t> a </a:t>
            </a:r>
            <a:r>
              <a:rPr lang="sk-SK" dirty="0" err="1"/>
              <a:t>používá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spíše v menší </a:t>
            </a:r>
            <a:r>
              <a:rPr lang="sk-SK" dirty="0" err="1"/>
              <a:t>míře</a:t>
            </a:r>
            <a:r>
              <a:rPr lang="sk-SK" dirty="0"/>
              <a:t>. </a:t>
            </a:r>
          </a:p>
          <a:p>
            <a:pPr marL="0" indent="0">
              <a:buNone/>
            </a:pPr>
            <a:r>
              <a:rPr lang="sk-SK" dirty="0" err="1"/>
              <a:t>Směs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v tomto </a:t>
            </a:r>
            <a:r>
              <a:rPr lang="sk-SK" dirty="0" err="1"/>
              <a:t>případě</a:t>
            </a:r>
            <a:r>
              <a:rPr lang="sk-SK" dirty="0"/>
              <a:t> taví pomocí </a:t>
            </a:r>
            <a:r>
              <a:rPr lang="sk-SK" dirty="0" err="1"/>
              <a:t>přímé</a:t>
            </a:r>
            <a:r>
              <a:rPr lang="sk-SK" dirty="0"/>
              <a:t> páry, </a:t>
            </a:r>
            <a:r>
              <a:rPr lang="sk-SK" dirty="0" err="1"/>
              <a:t>přičemž</a:t>
            </a:r>
            <a:r>
              <a:rPr lang="sk-SK" dirty="0"/>
              <a:t> </a:t>
            </a:r>
            <a:r>
              <a:rPr lang="sk-SK" dirty="0" err="1"/>
              <a:t>dochází</a:t>
            </a:r>
            <a:r>
              <a:rPr lang="sk-SK" dirty="0"/>
              <a:t> zároveň </a:t>
            </a:r>
            <a:r>
              <a:rPr lang="sk-SK" dirty="0" err="1"/>
              <a:t>ke</a:t>
            </a:r>
            <a:r>
              <a:rPr lang="sk-SK" dirty="0"/>
              <a:t> </a:t>
            </a:r>
            <a:r>
              <a:rPr lang="sk-SK" dirty="0" err="1"/>
              <a:t>sterilaci</a:t>
            </a:r>
            <a:r>
              <a:rPr lang="sk-SK" dirty="0"/>
              <a:t> </a:t>
            </a:r>
            <a:r>
              <a:rPr lang="sk-SK" dirty="0" err="1"/>
              <a:t>při</a:t>
            </a:r>
            <a:r>
              <a:rPr lang="sk-SK" dirty="0"/>
              <a:t> teplotách 120–145 °C a </a:t>
            </a:r>
            <a:r>
              <a:rPr lang="sk-SK" dirty="0" err="1"/>
              <a:t>odpařením</a:t>
            </a:r>
            <a:r>
              <a:rPr lang="sk-SK" dirty="0"/>
              <a:t> </a:t>
            </a:r>
            <a:r>
              <a:rPr lang="sk-SK" dirty="0" err="1"/>
              <a:t>části</a:t>
            </a:r>
            <a:r>
              <a:rPr lang="sk-SK" dirty="0"/>
              <a:t> vody za podtlaku </a:t>
            </a:r>
            <a:r>
              <a:rPr lang="sk-SK" dirty="0" err="1"/>
              <a:t>se</a:t>
            </a:r>
            <a:r>
              <a:rPr lang="sk-SK" dirty="0"/>
              <a:t> chladí na 80–90 °C za </a:t>
            </a:r>
            <a:r>
              <a:rPr lang="sk-SK" dirty="0" err="1"/>
              <a:t>stálého</a:t>
            </a:r>
            <a:r>
              <a:rPr lang="sk-SK" dirty="0"/>
              <a:t> </a:t>
            </a:r>
            <a:r>
              <a:rPr lang="sk-SK" dirty="0" err="1"/>
              <a:t>míchání</a:t>
            </a:r>
            <a:r>
              <a:rPr lang="sk-SK" dirty="0"/>
              <a:t>. 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Horká tavenina </a:t>
            </a:r>
            <a:r>
              <a:rPr lang="sk-SK" dirty="0" err="1"/>
              <a:t>se</a:t>
            </a:r>
            <a:r>
              <a:rPr lang="sk-SK" dirty="0"/>
              <a:t> formuje, balí a dávkuje do </a:t>
            </a:r>
            <a:r>
              <a:rPr lang="sk-SK" dirty="0" err="1"/>
              <a:t>forem</a:t>
            </a:r>
            <a:r>
              <a:rPr lang="sk-SK" dirty="0"/>
              <a:t>, </a:t>
            </a:r>
            <a:r>
              <a:rPr lang="sk-SK" dirty="0" err="1"/>
              <a:t>předem</a:t>
            </a:r>
            <a:r>
              <a:rPr lang="sk-SK" dirty="0"/>
              <a:t> vyložených hliníkovou </a:t>
            </a:r>
            <a:r>
              <a:rPr lang="sk-SK" dirty="0" err="1"/>
              <a:t>folií</a:t>
            </a:r>
            <a:r>
              <a:rPr lang="sk-SK" dirty="0"/>
              <a:t>. </a:t>
            </a:r>
          </a:p>
          <a:p>
            <a:pPr marL="0" indent="0">
              <a:buNone/>
            </a:pPr>
            <a:r>
              <a:rPr lang="sk-SK" dirty="0"/>
              <a:t>Proces tavení </a:t>
            </a:r>
            <a:r>
              <a:rPr lang="sk-SK" dirty="0" err="1"/>
              <a:t>probíhá</a:t>
            </a:r>
            <a:r>
              <a:rPr lang="sk-SK" dirty="0"/>
              <a:t> v aseptických </a:t>
            </a:r>
            <a:r>
              <a:rPr lang="sk-SK" dirty="0" err="1"/>
              <a:t>podmínkách</a:t>
            </a:r>
            <a:r>
              <a:rPr lang="sk-SK" dirty="0"/>
              <a:t>, </a:t>
            </a:r>
            <a:r>
              <a:rPr lang="sk-SK" dirty="0" err="1"/>
              <a:t>což</a:t>
            </a:r>
            <a:r>
              <a:rPr lang="sk-SK" dirty="0"/>
              <a:t> zabezpečuje </a:t>
            </a:r>
            <a:r>
              <a:rPr lang="sk-SK" dirty="0" err="1"/>
              <a:t>delší</a:t>
            </a:r>
            <a:r>
              <a:rPr lang="sk-SK" dirty="0"/>
              <a:t> </a:t>
            </a:r>
            <a:r>
              <a:rPr lang="sk-SK" dirty="0" err="1"/>
              <a:t>trvanlivost</a:t>
            </a:r>
            <a:r>
              <a:rPr lang="sk-SK" dirty="0"/>
              <a:t> </a:t>
            </a:r>
            <a:r>
              <a:rPr lang="sk-SK" dirty="0" err="1"/>
              <a:t>těchto</a:t>
            </a:r>
            <a:r>
              <a:rPr lang="sk-SK" dirty="0"/>
              <a:t> </a:t>
            </a:r>
            <a:r>
              <a:rPr lang="sk-SK" dirty="0" err="1"/>
              <a:t>výrobků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89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D7D61F-A731-4BBE-9FE8-5C9E2006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ADCB2C-6F57-4163-ABB8-F0A54B4F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142963"/>
            <a:ext cx="5122652" cy="820783"/>
          </a:xfrm>
        </p:spPr>
        <p:txBody>
          <a:bodyPr>
            <a:normAutofit/>
          </a:bodyPr>
          <a:lstStyle/>
          <a:p>
            <a:r>
              <a:rPr lang="sk-SK" b="1" dirty="0" err="1"/>
              <a:t>Diskontinuální</a:t>
            </a:r>
            <a:r>
              <a:rPr lang="sk-SK" b="1" dirty="0"/>
              <a:t> </a:t>
            </a:r>
            <a:r>
              <a:rPr lang="sk-SK" b="1" dirty="0" err="1"/>
              <a:t>způsob</a:t>
            </a:r>
            <a:endParaRPr lang="sk-SK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50F9D2-6F39-4F5D-97AB-F71084ACA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C6C364-C55D-4CCF-BE9A-2F4FF2F5C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963746"/>
            <a:ext cx="5303790" cy="50927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sk-SK" sz="15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/>
              <a:t>Nejprve se </a:t>
            </a:r>
            <a:r>
              <a:rPr lang="cs-CZ" sz="1500" b="1" dirty="0"/>
              <a:t>připraví směs na tavení </a:t>
            </a:r>
            <a:r>
              <a:rPr lang="cs-CZ" sz="1500" b="0" i="0" dirty="0">
                <a:effectLst/>
              </a:rPr>
              <a:t>→</a:t>
            </a:r>
            <a:r>
              <a:rPr lang="cs-CZ" sz="1500" dirty="0"/>
              <a:t> poté se přidají tavicí soli (2-3 %) </a:t>
            </a:r>
            <a:r>
              <a:rPr lang="cs-CZ" sz="1500" b="0" i="0" dirty="0">
                <a:effectLst/>
              </a:rPr>
              <a:t>→ </a:t>
            </a:r>
            <a:r>
              <a:rPr lang="cs-CZ" sz="1500" dirty="0"/>
              <a:t>následně probíhá tavení směsi </a:t>
            </a:r>
            <a:r>
              <a:rPr lang="cs-CZ" sz="1500" b="0" i="0" dirty="0">
                <a:effectLst/>
              </a:rPr>
              <a:t>→ </a:t>
            </a:r>
            <a:r>
              <a:rPr lang="cs-CZ" sz="1500" dirty="0"/>
              <a:t>formování a chlazení taveniny.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Důležité je též, aby byl </a:t>
            </a:r>
            <a:r>
              <a:rPr lang="cs-CZ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tavičce přítomný krém t.j. zbytek z předchozí výroby, který napomáhá tvorbě konzistence sýra. </a:t>
            </a:r>
            <a:endParaRPr lang="sk-SK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15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/>
              <a:t>Vlastní tavení se provádí </a:t>
            </a:r>
            <a:r>
              <a:rPr lang="cs-CZ" sz="1500" b="1" dirty="0"/>
              <a:t>v kotlích (tavičkách) s obsahem od 30 do 400 l</a:t>
            </a:r>
            <a:r>
              <a:rPr lang="cs-CZ" sz="1500" dirty="0"/>
              <a:t>, které jsou přizpůsobené na zahřívání pod tlakem (přímou parou) a jsou vybaveny pláštěm umožňujícím chlazení taveniny, míchadlem s regulací a armaturou. </a:t>
            </a:r>
          </a:p>
          <a:p>
            <a:pPr marL="0" indent="0" algn="ctr">
              <a:lnSpc>
                <a:spcPct val="90000"/>
              </a:lnSpc>
              <a:buNone/>
            </a:pPr>
            <a:endParaRPr lang="sk-SK" sz="15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sk-SK" sz="15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sk-SK" sz="1500" b="1" dirty="0" err="1">
                <a:solidFill>
                  <a:srgbClr val="FF0000"/>
                </a:solidFill>
              </a:rPr>
              <a:t>Většina</a:t>
            </a:r>
            <a:r>
              <a:rPr lang="sk-SK" sz="1500" b="1" dirty="0">
                <a:solidFill>
                  <a:srgbClr val="FF0000"/>
                </a:solidFill>
              </a:rPr>
              <a:t> </a:t>
            </a:r>
            <a:r>
              <a:rPr lang="sk-SK" sz="1500" b="1" dirty="0" err="1">
                <a:solidFill>
                  <a:srgbClr val="FF0000"/>
                </a:solidFill>
              </a:rPr>
              <a:t>sýrů</a:t>
            </a:r>
            <a:r>
              <a:rPr lang="sk-SK" sz="1500" b="1" dirty="0">
                <a:solidFill>
                  <a:srgbClr val="FF0000"/>
                </a:solidFill>
              </a:rPr>
              <a:t> </a:t>
            </a:r>
            <a:r>
              <a:rPr lang="sk-SK" sz="1500" b="1" dirty="0" err="1">
                <a:solidFill>
                  <a:srgbClr val="FF0000"/>
                </a:solidFill>
              </a:rPr>
              <a:t>se</a:t>
            </a:r>
            <a:r>
              <a:rPr lang="sk-SK" sz="1500" b="1" dirty="0">
                <a:solidFill>
                  <a:srgbClr val="FF0000"/>
                </a:solidFill>
              </a:rPr>
              <a:t> taví </a:t>
            </a:r>
            <a:r>
              <a:rPr lang="sk-SK" sz="1500" b="1" dirty="0" err="1">
                <a:solidFill>
                  <a:srgbClr val="FF0000"/>
                </a:solidFill>
              </a:rPr>
              <a:t>při</a:t>
            </a:r>
            <a:r>
              <a:rPr lang="sk-SK" sz="1500" b="1" dirty="0">
                <a:solidFill>
                  <a:srgbClr val="FF0000"/>
                </a:solidFill>
              </a:rPr>
              <a:t> teplotách nad 90–100 °C.</a:t>
            </a:r>
          </a:p>
          <a:p>
            <a:pPr marL="0" indent="0">
              <a:lnSpc>
                <a:spcPct val="90000"/>
              </a:lnSpc>
              <a:buNone/>
            </a:pPr>
            <a:endParaRPr lang="sk-SK" sz="1600" dirty="0"/>
          </a:p>
          <a:p>
            <a:pPr marL="0" indent="0">
              <a:lnSpc>
                <a:spcPct val="90000"/>
              </a:lnSpc>
              <a:buNone/>
            </a:pPr>
            <a:endParaRPr lang="sk-SK" sz="15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65F76D7-2E15-4810-9C14-9CF9C2B2B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13145" b="-3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628745F1-A80D-4634-B1B3-0D5BB343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30CA9-654B-4491-A164-0B53B6F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111760"/>
            <a:ext cx="10688319" cy="6197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F</a:t>
            </a:r>
            <a:r>
              <a:rPr lang="pl-PL" sz="3600" b="1" dirty="0"/>
              <a:t>ormovaní a balení získané taveniny</a:t>
            </a:r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2DC517-2B06-4F9B-9AAA-D28A8E9B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240" y="731520"/>
            <a:ext cx="10688318" cy="5872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1400" dirty="0"/>
              <a:t>	</a:t>
            </a:r>
          </a:p>
          <a:p>
            <a:pPr marL="0" indent="0" algn="ctr">
              <a:buNone/>
            </a:pPr>
            <a:r>
              <a:rPr lang="cs-CZ" sz="1400" b="1" dirty="0"/>
              <a:t>Po tavení se tavenina přezkouší na </a:t>
            </a:r>
            <a:r>
              <a:rPr lang="cs-CZ" sz="1400" b="1" dirty="0">
                <a:solidFill>
                  <a:srgbClr val="FF0000"/>
                </a:solidFill>
              </a:rPr>
              <a:t>obsah sušiny a tuku. </a:t>
            </a:r>
          </a:p>
          <a:p>
            <a:pPr marL="0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1" dirty="0" err="1"/>
              <a:t>Polovychlazená</a:t>
            </a:r>
            <a:r>
              <a:rPr lang="cs-CZ" sz="1400" b="1" dirty="0"/>
              <a:t> tavenina </a:t>
            </a:r>
            <a:r>
              <a:rPr lang="cs-CZ" sz="1400" dirty="0"/>
              <a:t>se vylévá </a:t>
            </a:r>
            <a:r>
              <a:rPr lang="cs-CZ" sz="1400" b="1" dirty="0"/>
              <a:t>do nádrže formovacího stroje</a:t>
            </a:r>
            <a:r>
              <a:rPr lang="cs-CZ" sz="1400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dirty="0"/>
              <a:t>Tavenina se </a:t>
            </a:r>
            <a:r>
              <a:rPr lang="cs-CZ" sz="1400" b="1" dirty="0"/>
              <a:t>formuje v automatických formovacích </a:t>
            </a:r>
            <a:r>
              <a:rPr lang="cs-CZ" sz="1400" dirty="0"/>
              <a:t>strojích do dílů </a:t>
            </a:r>
            <a:r>
              <a:rPr lang="cs-CZ" sz="1400" b="1" dirty="0"/>
              <a:t>určitého tvaru a váhy a zabalí se</a:t>
            </a:r>
            <a:r>
              <a:rPr lang="cs-CZ" sz="1400" dirty="0"/>
              <a:t>. </a:t>
            </a:r>
            <a:r>
              <a:rPr lang="sk-SK" sz="1400" dirty="0"/>
              <a:t>Je možné </a:t>
            </a:r>
            <a:r>
              <a:rPr lang="sk-SK" sz="1400" dirty="0" err="1"/>
              <a:t>vyrábět</a:t>
            </a:r>
            <a:r>
              <a:rPr lang="sk-SK" sz="1400" dirty="0"/>
              <a:t> tavené </a:t>
            </a:r>
            <a:r>
              <a:rPr lang="sk-SK" sz="1400" dirty="0" err="1"/>
              <a:t>sýry</a:t>
            </a:r>
            <a:r>
              <a:rPr lang="sk-SK" sz="1400" dirty="0"/>
              <a:t> </a:t>
            </a:r>
            <a:r>
              <a:rPr lang="sk-SK" sz="1400" dirty="0" err="1"/>
              <a:t>různých</a:t>
            </a:r>
            <a:r>
              <a:rPr lang="sk-SK" sz="1400" dirty="0"/>
              <a:t> </a:t>
            </a:r>
            <a:r>
              <a:rPr lang="sk-SK" sz="1400" dirty="0" err="1"/>
              <a:t>tvarů</a:t>
            </a:r>
            <a:r>
              <a:rPr lang="sk-SK" sz="1400" dirty="0"/>
              <a:t> a hmotnosti. </a:t>
            </a:r>
            <a:r>
              <a:rPr lang="cs-CZ" sz="1400" dirty="0"/>
              <a:t>Sortiment</a:t>
            </a:r>
            <a:r>
              <a:rPr lang="sk-SK" sz="1400" dirty="0"/>
              <a:t> zahrnuje tavené </a:t>
            </a:r>
            <a:r>
              <a:rPr lang="sk-SK" sz="1400" dirty="0" err="1"/>
              <a:t>sýry</a:t>
            </a:r>
            <a:r>
              <a:rPr lang="sk-SK" sz="1400" dirty="0"/>
              <a:t> hranolového tvaru, </a:t>
            </a:r>
            <a:r>
              <a:rPr lang="sk-SK" sz="1400" dirty="0" err="1"/>
              <a:t>sýry</a:t>
            </a:r>
            <a:r>
              <a:rPr lang="sk-SK" sz="1400" dirty="0"/>
              <a:t> v plastových vaničkách s </a:t>
            </a:r>
            <a:r>
              <a:rPr lang="sk-SK" sz="1400" dirty="0" err="1"/>
              <a:t>víčkem</a:t>
            </a:r>
            <a:r>
              <a:rPr lang="sk-SK" sz="1400" dirty="0"/>
              <a:t>, tubách či v tvaru salámu.</a:t>
            </a:r>
            <a:r>
              <a:rPr lang="cs-CZ" sz="14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dirty="0"/>
              <a:t>Po zabalení je potřebné věnovat pozornost chlazení sýrů (chladicí boxy).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dirty="0" err="1"/>
              <a:t>Rychlost</a:t>
            </a:r>
            <a:r>
              <a:rPr lang="sk-SK" sz="1400" dirty="0"/>
              <a:t> </a:t>
            </a:r>
            <a:r>
              <a:rPr lang="sk-SK" sz="1400" dirty="0" err="1"/>
              <a:t>chlazení</a:t>
            </a:r>
            <a:r>
              <a:rPr lang="sk-SK" sz="1400" dirty="0"/>
              <a:t> je </a:t>
            </a:r>
            <a:r>
              <a:rPr lang="sk-SK" sz="1400" dirty="0" err="1"/>
              <a:t>jedním</a:t>
            </a:r>
            <a:r>
              <a:rPr lang="sk-SK" sz="1400" dirty="0"/>
              <a:t> z </a:t>
            </a:r>
            <a:r>
              <a:rPr lang="sk-SK" sz="1400" dirty="0" err="1"/>
              <a:t>hlavních</a:t>
            </a:r>
            <a:r>
              <a:rPr lang="sk-SK" sz="1400" dirty="0"/>
              <a:t> </a:t>
            </a:r>
            <a:r>
              <a:rPr lang="sk-SK" sz="1400" dirty="0" err="1"/>
              <a:t>faktorů</a:t>
            </a:r>
            <a:r>
              <a:rPr lang="sk-SK" sz="1400" dirty="0"/>
              <a:t>, </a:t>
            </a:r>
            <a:r>
              <a:rPr lang="sk-SK" sz="1400" dirty="0" err="1"/>
              <a:t>které</a:t>
            </a:r>
            <a:r>
              <a:rPr lang="sk-SK" sz="1400" dirty="0"/>
              <a:t> </a:t>
            </a:r>
            <a:r>
              <a:rPr lang="sk-SK" sz="1400" dirty="0" err="1"/>
              <a:t>ovlivňují</a:t>
            </a:r>
            <a:r>
              <a:rPr lang="sk-SK" sz="1400" dirty="0"/>
              <a:t> </a:t>
            </a:r>
            <a:r>
              <a:rPr lang="sk-SK" sz="1400" dirty="0" err="1"/>
              <a:t>konzistenci</a:t>
            </a:r>
            <a:r>
              <a:rPr lang="sk-SK" sz="1400" dirty="0"/>
              <a:t> </a:t>
            </a:r>
            <a:r>
              <a:rPr lang="sk-SK" sz="1400" dirty="0" err="1"/>
              <a:t>finálního</a:t>
            </a:r>
            <a:r>
              <a:rPr lang="sk-SK" sz="1400" dirty="0"/>
              <a:t> výrobku. </a:t>
            </a:r>
            <a:r>
              <a:rPr lang="sk-SK" sz="1400" dirty="0" err="1"/>
              <a:t>Při</a:t>
            </a:r>
            <a:r>
              <a:rPr lang="sk-SK" sz="1400" dirty="0"/>
              <a:t> </a:t>
            </a:r>
            <a:r>
              <a:rPr lang="sk-SK" sz="1400" dirty="0" err="1"/>
              <a:t>pomalém</a:t>
            </a:r>
            <a:r>
              <a:rPr lang="sk-SK" sz="1400" dirty="0"/>
              <a:t> </a:t>
            </a:r>
            <a:r>
              <a:rPr lang="sk-SK" sz="1400" dirty="0" err="1"/>
              <a:t>chlazení</a:t>
            </a:r>
            <a:r>
              <a:rPr lang="sk-SK" sz="1400" dirty="0"/>
              <a:t> </a:t>
            </a:r>
            <a:r>
              <a:rPr lang="sk-SK" sz="1400" dirty="0" err="1"/>
              <a:t>vzrůstá</a:t>
            </a:r>
            <a:r>
              <a:rPr lang="sk-SK" sz="1400" dirty="0"/>
              <a:t> </a:t>
            </a:r>
            <a:r>
              <a:rPr lang="sk-SK" sz="1400" dirty="0" err="1"/>
              <a:t>tuhost</a:t>
            </a:r>
            <a:r>
              <a:rPr lang="sk-SK" sz="1400" dirty="0"/>
              <a:t> </a:t>
            </a:r>
            <a:r>
              <a:rPr lang="sk-SK" sz="1400" dirty="0" err="1"/>
              <a:t>finálního</a:t>
            </a:r>
            <a:r>
              <a:rPr lang="sk-SK" sz="1400" dirty="0"/>
              <a:t> taveného </a:t>
            </a:r>
            <a:r>
              <a:rPr lang="sk-SK" sz="1400" dirty="0" err="1"/>
              <a:t>sýra</a:t>
            </a:r>
            <a:r>
              <a:rPr lang="sk-SK" sz="1400" dirty="0"/>
              <a:t>, kdežto </a:t>
            </a:r>
            <a:r>
              <a:rPr lang="sk-SK" sz="1400" dirty="0" err="1"/>
              <a:t>rychlejší</a:t>
            </a:r>
            <a:r>
              <a:rPr lang="sk-SK" sz="1400" dirty="0"/>
              <a:t> </a:t>
            </a:r>
            <a:r>
              <a:rPr lang="sk-SK" sz="1400" dirty="0" err="1"/>
              <a:t>zchlazení</a:t>
            </a:r>
            <a:r>
              <a:rPr lang="sk-SK" sz="1400" dirty="0"/>
              <a:t> </a:t>
            </a:r>
            <a:r>
              <a:rPr lang="sk-SK" sz="1400" dirty="0" err="1"/>
              <a:t>dává</a:t>
            </a:r>
            <a:r>
              <a:rPr lang="sk-SK" sz="1400" dirty="0"/>
              <a:t> vzniku </a:t>
            </a:r>
            <a:r>
              <a:rPr lang="sk-SK" sz="1400" dirty="0" err="1"/>
              <a:t>méně</a:t>
            </a:r>
            <a:r>
              <a:rPr lang="sk-SK" sz="1400" dirty="0"/>
              <a:t> tuhého taveného </a:t>
            </a:r>
            <a:r>
              <a:rPr lang="sk-SK" sz="1400" dirty="0" err="1"/>
              <a:t>sýra</a:t>
            </a:r>
            <a:r>
              <a:rPr lang="sk-SK" sz="1400" dirty="0"/>
              <a:t>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r>
              <a:rPr lang="cs-CZ" sz="1400" dirty="0"/>
              <a:t>Tavené sýry se musí </a:t>
            </a:r>
            <a:r>
              <a:rPr lang="cs-CZ" sz="1400" b="1" dirty="0">
                <a:solidFill>
                  <a:srgbClr val="FF0000"/>
                </a:solidFill>
              </a:rPr>
              <a:t>skladovat při teplotě pod 8°C. </a:t>
            </a:r>
          </a:p>
          <a:p>
            <a:pPr marL="0" indent="0" algn="ctr">
              <a:buNone/>
            </a:pPr>
            <a:r>
              <a:rPr lang="cs-CZ" sz="1400" dirty="0"/>
              <a:t>V současnosti se doba minimální trvanlivosti tavených sýrů pohybuje </a:t>
            </a:r>
            <a:r>
              <a:rPr lang="cs-CZ" sz="1400" b="1" dirty="0">
                <a:solidFill>
                  <a:srgbClr val="FF0000"/>
                </a:solidFill>
              </a:rPr>
              <a:t>kolem několika měsíců</a:t>
            </a:r>
            <a:r>
              <a:rPr lang="sk-SK" sz="1400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sk-SK" sz="1400" dirty="0"/>
          </a:p>
          <a:p>
            <a:pPr marL="0" indent="0">
              <a:buNone/>
            </a:pPr>
            <a:r>
              <a:rPr lang="sk-SK" sz="1400" dirty="0"/>
              <a:t> </a:t>
            </a:r>
            <a:r>
              <a:rPr lang="cs-CZ" sz="1400" dirty="0"/>
              <a:t>Na době trvanlivosti se podílejí následovný faktory: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1" dirty="0"/>
              <a:t>Výrobní proces,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1" dirty="0"/>
              <a:t> složení produktů,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1" dirty="0"/>
              <a:t> balení a podmínky při skladovaní (teplota, délka).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200" b="1" dirty="0"/>
          </a:p>
          <a:p>
            <a:pPr>
              <a:buFont typeface="Wingdings" panose="05000000000000000000" pitchFamily="2" charset="2"/>
              <a:buChar char="ü"/>
            </a:pPr>
            <a:endParaRPr lang="cs-CZ" sz="1200" b="1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9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1CD3368-37C5-4A92-99BA-38EB9911D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07699"/>
              </p:ext>
            </p:extLst>
          </p:nvPr>
        </p:nvGraphicFramePr>
        <p:xfrm>
          <a:off x="2168358" y="639455"/>
          <a:ext cx="81279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37">
                  <a:extLst>
                    <a:ext uri="{9D8B030D-6E8A-4147-A177-3AD203B41FA5}">
                      <a16:colId xmlns:a16="http://schemas.microsoft.com/office/drawing/2014/main" val="2978684012"/>
                    </a:ext>
                  </a:extLst>
                </a:gridCol>
                <a:gridCol w="2630905">
                  <a:extLst>
                    <a:ext uri="{9D8B030D-6E8A-4147-A177-3AD203B41FA5}">
                      <a16:colId xmlns:a16="http://schemas.microsoft.com/office/drawing/2014/main" val="3920936634"/>
                    </a:ext>
                  </a:extLst>
                </a:gridCol>
                <a:gridCol w="2676357">
                  <a:extLst>
                    <a:ext uri="{9D8B030D-6E8A-4147-A177-3AD203B41FA5}">
                      <a16:colId xmlns:a16="http://schemas.microsoft.com/office/drawing/2014/main" val="2749435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krájatelné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roztíratelné 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8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surovina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mladá, středně zralá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středně</a:t>
                      </a:r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zralá, přezrálá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38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obsah </a:t>
                      </a:r>
                    </a:p>
                    <a:p>
                      <a:pPr algn="l"/>
                      <a:r>
                        <a:rPr lang="cs-CZ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nerozš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kaseinu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75 – 90 %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60 – 75 %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00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tavicí sůl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vysokomolekulární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nízkomolekulární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52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Prřídavek H</a:t>
                      </a:r>
                      <a:r>
                        <a:rPr lang="pl-PL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endParaRPr lang="cs-CZ" sz="1400" baseline="-25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10 – 25 %, najednou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20 – 45 %, po částech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929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Sušené mléko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žádné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 – 10 %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08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předtavená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surovina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(krém)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0 – 2 %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 – 20 %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050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teplota tavení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80 – 85 °C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85 – 90 °C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28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doba tavení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4 – 8 min.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8 – 15 min.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641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5,5 – 5,7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5,7 – 5,9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65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míchání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pomalé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rychlé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129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homogenizace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nevhodná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vhodná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95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plnění taveniny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rychlé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pomalé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5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chlazení po zabalení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pomalé, 10 – 20 hod.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rychlé 15 – 30 min. </a:t>
                      </a:r>
                    </a:p>
                    <a:p>
                      <a:pPr algn="ctr"/>
                      <a:r>
                        <a:rPr lang="cs-CZ" sz="1400" b="1" i="0" u="none" strike="noStrik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max</a:t>
                      </a:r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. 60 min. 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3935454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07F7309D-DD5A-4D1A-8C31-6037FC75FCA9}"/>
              </a:ext>
            </a:extLst>
          </p:cNvPr>
          <p:cNvSpPr/>
          <p:nvPr/>
        </p:nvSpPr>
        <p:spPr>
          <a:xfrm>
            <a:off x="3730576" y="0"/>
            <a:ext cx="473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Podmínky výroby pro tavený sýry </a:t>
            </a: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0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etito tavený s modrou plísní chlaz. 1x150g - Roztíratelné, Tavené sýry,  Sýry, tvarohy, Mléčné výrobky, vejce, Čerstvé, chlazené">
            <a:extLst>
              <a:ext uri="{FF2B5EF4-FFF2-40B4-BE49-F238E27FC236}">
                <a16:creationId xmlns:a16="http://schemas.microsoft.com/office/drawing/2014/main" id="{669909CB-BCE9-468F-A797-B983481DD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401531" cy="27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vené sýry Archivy - Strana 2 z 3 - Laktos">
            <a:extLst>
              <a:ext uri="{FF2B5EF4-FFF2-40B4-BE49-F238E27FC236}">
                <a16:creationId xmlns:a16="http://schemas.microsoft.com/office/drawing/2014/main" id="{5785B46E-C10E-46DF-922D-09853FC9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31" y="0"/>
            <a:ext cx="4185557" cy="23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Želetava Smetanito Tavený sýr s uzeným sýrem 3 ks 150g - NAKUPTESI.CZ">
            <a:extLst>
              <a:ext uri="{FF2B5EF4-FFF2-40B4-BE49-F238E27FC236}">
                <a16:creationId xmlns:a16="http://schemas.microsoft.com/office/drawing/2014/main" id="{EB646735-4E65-4E3F-AB1C-815A4CF7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73" y="-3782"/>
            <a:ext cx="3380694" cy="338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ry tavené | Potraviny KORUNA">
            <a:extLst>
              <a:ext uri="{FF2B5EF4-FFF2-40B4-BE49-F238E27FC236}">
                <a16:creationId xmlns:a16="http://schemas.microsoft.com/office/drawing/2014/main" id="{9A7C81F1-CD7A-49D9-A091-5D6347B2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" y="23800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ník Toast plátkový sýr (35%) | Košík.cz">
            <a:extLst>
              <a:ext uri="{FF2B5EF4-FFF2-40B4-BE49-F238E27FC236}">
                <a16:creationId xmlns:a16="http://schemas.microsoft.com/office/drawing/2014/main" id="{50C684E2-3C65-4C49-B8B2-D139C066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2122744"/>
            <a:ext cx="3989614" cy="2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EKOVSKÝ SYR Delakto roztierateľný tavený syr 100 g - Tesco Potraviny">
            <a:extLst>
              <a:ext uri="{FF2B5EF4-FFF2-40B4-BE49-F238E27FC236}">
                <a16:creationId xmlns:a16="http://schemas.microsoft.com/office/drawing/2014/main" id="{531BD1F2-652C-4505-908E-69F7F19C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3" y="2770415"/>
            <a:ext cx="3314354" cy="3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0FA7162B-E680-4A02-90B3-10F52B86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7" y="259262"/>
            <a:ext cx="10866623" cy="61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8A54F6-BABE-485E-924B-C42BB132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2" y="187633"/>
            <a:ext cx="11342131" cy="62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C916BA9-FFEF-4AAD-A95A-96D700F5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636592"/>
            <a:ext cx="9852689" cy="55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0B9D181-CA11-4BBE-AABD-620D4A92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754" y="229255"/>
            <a:ext cx="8911687" cy="725719"/>
          </a:xfrm>
        </p:spPr>
        <p:txBody>
          <a:bodyPr>
            <a:normAutofit/>
          </a:bodyPr>
          <a:lstStyle/>
          <a:p>
            <a:pPr algn="ctr"/>
            <a:r>
              <a:rPr lang="sk-SK" b="1" dirty="0" err="1"/>
              <a:t>Hodnocení</a:t>
            </a:r>
            <a:r>
              <a:rPr lang="sk-SK" b="1" dirty="0"/>
              <a:t> tavených </a:t>
            </a:r>
            <a:r>
              <a:rPr lang="sk-SK" b="1" dirty="0" err="1"/>
              <a:t>sýrů</a:t>
            </a:r>
            <a:endParaRPr lang="sk-SK" b="1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1998171B-EED0-4203-A469-22ED9900B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720" y="1158239"/>
            <a:ext cx="5474871" cy="547050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1700" b="1" dirty="0">
                <a:solidFill>
                  <a:srgbClr val="FF0000"/>
                </a:solidFill>
              </a:rPr>
              <a:t>Stanovení obsahu </a:t>
            </a:r>
            <a:r>
              <a:rPr lang="sk-SK" sz="1700" b="1" dirty="0" err="1">
                <a:solidFill>
                  <a:srgbClr val="FF0000"/>
                </a:solidFill>
              </a:rPr>
              <a:t>tuků</a:t>
            </a:r>
            <a:endParaRPr lang="sk-SK" sz="1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700" dirty="0"/>
              <a:t>Dvojotvorový </a:t>
            </a:r>
            <a:r>
              <a:rPr lang="sk-SK" sz="1700" dirty="0" err="1"/>
              <a:t>butyrometer</a:t>
            </a:r>
            <a:r>
              <a:rPr lang="sk-SK" sz="1700" dirty="0"/>
              <a:t> </a:t>
            </a:r>
            <a:r>
              <a:rPr lang="sk-SK" sz="1700" b="0" i="0" dirty="0">
                <a:effectLst/>
              </a:rPr>
              <a:t>→ </a:t>
            </a:r>
            <a:r>
              <a:rPr lang="sk-SK" sz="1700" dirty="0"/>
              <a:t>3 g vzorku syra</a:t>
            </a:r>
            <a:r>
              <a:rPr lang="sk-SK" sz="1700" b="0" i="0" dirty="0">
                <a:effectLst/>
              </a:rPr>
              <a:t> →</a:t>
            </a:r>
            <a:r>
              <a:rPr lang="sk-SK" sz="1700" dirty="0"/>
              <a:t> </a:t>
            </a:r>
            <a:r>
              <a:rPr lang="sk-SK" sz="1700" dirty="0" err="1"/>
              <a:t>vzorek</a:t>
            </a:r>
            <a:r>
              <a:rPr lang="sk-SK" sz="1700" dirty="0"/>
              <a:t> </a:t>
            </a:r>
            <a:r>
              <a:rPr lang="sk-SK" sz="1700" dirty="0" err="1"/>
              <a:t>sse</a:t>
            </a:r>
            <a:r>
              <a:rPr lang="sk-SK" sz="1700" dirty="0"/>
              <a:t> </a:t>
            </a:r>
            <a:r>
              <a:rPr lang="sk-SK" sz="1700" dirty="0" err="1"/>
              <a:t>přes</a:t>
            </a:r>
            <a:r>
              <a:rPr lang="sk-SK" sz="1700" dirty="0"/>
              <a:t> širší otvor </a:t>
            </a:r>
            <a:r>
              <a:rPr lang="sk-SK" sz="1700" dirty="0" err="1"/>
              <a:t>vsune</a:t>
            </a:r>
            <a:r>
              <a:rPr lang="sk-SK" sz="1700" dirty="0"/>
              <a:t> do </a:t>
            </a:r>
            <a:r>
              <a:rPr lang="sk-SK" sz="1700" dirty="0" err="1"/>
              <a:t>butyrometru</a:t>
            </a:r>
            <a:r>
              <a:rPr lang="sk-SK" sz="1700" b="0" i="0" dirty="0">
                <a:effectLst/>
              </a:rPr>
              <a:t> → o</a:t>
            </a:r>
            <a:r>
              <a:rPr lang="sk-SK" sz="1700" dirty="0"/>
              <a:t>tvor </a:t>
            </a:r>
            <a:r>
              <a:rPr lang="sk-SK" sz="1700" dirty="0" err="1"/>
              <a:t>se</a:t>
            </a:r>
            <a:r>
              <a:rPr lang="sk-SK" sz="1700" dirty="0"/>
              <a:t> </a:t>
            </a:r>
            <a:r>
              <a:rPr lang="sk-SK" sz="1700" dirty="0" err="1"/>
              <a:t>uzavře</a:t>
            </a:r>
            <a:r>
              <a:rPr lang="sk-SK" sz="1700" dirty="0"/>
              <a:t> </a:t>
            </a:r>
            <a:r>
              <a:rPr lang="sk-SK" sz="1700" dirty="0" err="1"/>
              <a:t>pryžovou</a:t>
            </a:r>
            <a:r>
              <a:rPr lang="sk-SK" sz="1700" dirty="0"/>
              <a:t> zátkou</a:t>
            </a:r>
            <a:r>
              <a:rPr lang="sk-SK" sz="1700" b="0" i="0" dirty="0">
                <a:effectLst/>
              </a:rPr>
              <a:t> → u</a:t>
            </a:r>
            <a:r>
              <a:rPr lang="sk-SK" sz="1700" dirty="0"/>
              <a:t>žším </a:t>
            </a:r>
            <a:r>
              <a:rPr lang="sk-SK" sz="1700" dirty="0" err="1"/>
              <a:t>otvorem</a:t>
            </a:r>
            <a:r>
              <a:rPr lang="sk-SK" sz="1700" dirty="0"/>
              <a:t> </a:t>
            </a:r>
            <a:r>
              <a:rPr lang="sk-SK" sz="1700" dirty="0" err="1"/>
              <a:t>se</a:t>
            </a:r>
            <a:r>
              <a:rPr lang="sk-SK" sz="1700" dirty="0"/>
              <a:t> </a:t>
            </a:r>
            <a:r>
              <a:rPr lang="sk-SK" sz="1700" dirty="0" err="1"/>
              <a:t>opatrně</a:t>
            </a:r>
            <a:r>
              <a:rPr lang="sk-SK" sz="1700" dirty="0"/>
              <a:t> </a:t>
            </a:r>
            <a:r>
              <a:rPr lang="sk-SK" sz="1700" dirty="0" err="1"/>
              <a:t>přidá</a:t>
            </a:r>
            <a:r>
              <a:rPr lang="sk-SK" sz="1700" dirty="0"/>
              <a:t> </a:t>
            </a:r>
            <a:r>
              <a:rPr lang="sk-SK" sz="1700" dirty="0" err="1"/>
              <a:t>tolik</a:t>
            </a:r>
            <a:r>
              <a:rPr lang="sk-SK" sz="1700" dirty="0"/>
              <a:t> H</a:t>
            </a:r>
            <a:r>
              <a:rPr lang="sk-SK" sz="1700" baseline="-25000" dirty="0"/>
              <a:t>2</a:t>
            </a:r>
            <a:r>
              <a:rPr lang="sk-SK" sz="1700" dirty="0"/>
              <a:t>SO</a:t>
            </a:r>
            <a:r>
              <a:rPr lang="sk-SK" sz="1700" baseline="-25000" dirty="0"/>
              <a:t>4 </a:t>
            </a:r>
            <a:r>
              <a:rPr lang="sk-SK" sz="1700" dirty="0"/>
              <a:t>(</a:t>
            </a:r>
            <a:r>
              <a:rPr lang="el-GR" sz="1700" dirty="0"/>
              <a:t>ρ = 1,5 </a:t>
            </a:r>
            <a:r>
              <a:rPr lang="sk-SK" sz="1700" dirty="0"/>
              <a:t>g.cm-3 ), aby </a:t>
            </a:r>
            <a:r>
              <a:rPr lang="sk-SK" sz="1700" dirty="0" err="1"/>
              <a:t>se</a:t>
            </a:r>
            <a:r>
              <a:rPr lang="sk-SK" sz="1700" dirty="0"/>
              <a:t> </a:t>
            </a:r>
            <a:r>
              <a:rPr lang="sk-SK" sz="1700" dirty="0" err="1"/>
              <a:t>rozšířená</a:t>
            </a:r>
            <a:r>
              <a:rPr lang="sk-SK" sz="1700" dirty="0"/>
              <a:t> </a:t>
            </a:r>
            <a:r>
              <a:rPr lang="sk-SK" sz="1700" dirty="0" err="1"/>
              <a:t>část</a:t>
            </a:r>
            <a:r>
              <a:rPr lang="sk-SK" sz="1700" dirty="0"/>
              <a:t> </a:t>
            </a:r>
            <a:r>
              <a:rPr lang="sk-SK" sz="1700" dirty="0" err="1"/>
              <a:t>butyrometru</a:t>
            </a:r>
            <a:r>
              <a:rPr lang="sk-SK" sz="1700" dirty="0"/>
              <a:t> naplnila do 2/3 </a:t>
            </a:r>
            <a:r>
              <a:rPr lang="sk-SK" sz="1700" b="0" i="0" dirty="0">
                <a:effectLst/>
              </a:rPr>
              <a:t>→ </a:t>
            </a:r>
            <a:r>
              <a:rPr lang="sk-SK" sz="1700" b="0" i="0" dirty="0" err="1">
                <a:effectLst/>
              </a:rPr>
              <a:t>b</a:t>
            </a:r>
            <a:r>
              <a:rPr lang="sk-SK" sz="1700" dirty="0" err="1"/>
              <a:t>utyrometr</a:t>
            </a:r>
            <a:r>
              <a:rPr lang="sk-SK" sz="1700" dirty="0"/>
              <a:t> </a:t>
            </a:r>
            <a:r>
              <a:rPr lang="sk-SK" sz="1700" dirty="0" err="1"/>
              <a:t>se</a:t>
            </a:r>
            <a:r>
              <a:rPr lang="sk-SK" sz="1700" dirty="0"/>
              <a:t> </a:t>
            </a:r>
            <a:r>
              <a:rPr lang="sk-SK" sz="1700" dirty="0" err="1"/>
              <a:t>uzavře</a:t>
            </a:r>
            <a:r>
              <a:rPr lang="sk-SK" sz="1700" dirty="0"/>
              <a:t> </a:t>
            </a:r>
            <a:r>
              <a:rPr lang="sk-SK" sz="1700" b="0" i="0" dirty="0">
                <a:effectLst/>
              </a:rPr>
              <a:t>→</a:t>
            </a:r>
            <a:r>
              <a:rPr lang="sk-SK" sz="1700" dirty="0"/>
              <a:t> a vloží </a:t>
            </a:r>
            <a:r>
              <a:rPr lang="sk-SK" sz="1700" dirty="0" err="1"/>
              <a:t>se</a:t>
            </a:r>
            <a:r>
              <a:rPr lang="sk-SK" sz="1700" dirty="0"/>
              <a:t> do vodní </a:t>
            </a:r>
            <a:r>
              <a:rPr lang="sk-SK" sz="1700" dirty="0" err="1"/>
              <a:t>lázně</a:t>
            </a:r>
            <a:r>
              <a:rPr lang="sk-SK" sz="1700" dirty="0"/>
              <a:t> (max. 70 °C) a za občasného </a:t>
            </a:r>
            <a:r>
              <a:rPr lang="sk-SK" sz="1700" dirty="0" err="1"/>
              <a:t>protřepání</a:t>
            </a:r>
            <a:r>
              <a:rPr lang="sk-SK" sz="1700" dirty="0"/>
              <a:t> </a:t>
            </a:r>
            <a:r>
              <a:rPr lang="sk-SK" sz="1700" dirty="0" err="1"/>
              <a:t>butyrometru</a:t>
            </a:r>
            <a:r>
              <a:rPr lang="sk-SK" sz="1700" dirty="0"/>
              <a:t> </a:t>
            </a:r>
            <a:r>
              <a:rPr lang="sk-SK" sz="1700" dirty="0" err="1"/>
              <a:t>se</a:t>
            </a:r>
            <a:r>
              <a:rPr lang="sk-SK" sz="1700" dirty="0"/>
              <a:t> </a:t>
            </a:r>
            <a:r>
              <a:rPr lang="sk-SK" sz="1700" dirty="0" err="1"/>
              <a:t>sýr</a:t>
            </a:r>
            <a:r>
              <a:rPr lang="sk-SK" sz="1700" dirty="0"/>
              <a:t> rozpustí</a:t>
            </a:r>
            <a:r>
              <a:rPr lang="sk-SK" sz="1700" b="0" i="0" dirty="0">
                <a:effectLst/>
              </a:rPr>
              <a:t> → u</a:t>
            </a:r>
            <a:r>
              <a:rPr lang="sk-SK" sz="1700" dirty="0"/>
              <a:t>žším </a:t>
            </a:r>
            <a:r>
              <a:rPr lang="sk-SK" sz="1700" dirty="0" err="1"/>
              <a:t>otvorem</a:t>
            </a:r>
            <a:r>
              <a:rPr lang="sk-SK" sz="1700" dirty="0"/>
              <a:t> </a:t>
            </a:r>
            <a:r>
              <a:rPr lang="sk-SK" sz="1700" dirty="0" err="1"/>
              <a:t>se</a:t>
            </a:r>
            <a:r>
              <a:rPr lang="sk-SK" sz="1700" dirty="0"/>
              <a:t> potom nadávkuje 1ml </a:t>
            </a:r>
            <a:r>
              <a:rPr lang="sk-SK" sz="1700" dirty="0" err="1"/>
              <a:t>amylalkoholu</a:t>
            </a:r>
            <a:r>
              <a:rPr lang="sk-SK" sz="1700" dirty="0"/>
              <a:t> </a:t>
            </a:r>
            <a:r>
              <a:rPr lang="sk-SK" sz="1700" b="0" i="0" dirty="0">
                <a:effectLst/>
              </a:rPr>
              <a:t>→ </a:t>
            </a:r>
            <a:r>
              <a:rPr lang="sk-SK" sz="1700" b="0" i="0" dirty="0" err="1">
                <a:effectLst/>
              </a:rPr>
              <a:t>dále</a:t>
            </a:r>
            <a:r>
              <a:rPr lang="sk-SK" sz="1700" dirty="0"/>
              <a:t> </a:t>
            </a:r>
            <a:r>
              <a:rPr lang="sk-SK" sz="1700" dirty="0" err="1"/>
              <a:t>se</a:t>
            </a:r>
            <a:r>
              <a:rPr lang="sk-SK" sz="1700" dirty="0"/>
              <a:t> </a:t>
            </a:r>
            <a:r>
              <a:rPr lang="sk-SK" sz="1700" dirty="0" err="1"/>
              <a:t>butyrometr</a:t>
            </a:r>
            <a:r>
              <a:rPr lang="sk-SK" sz="1700" dirty="0"/>
              <a:t> vloží do </a:t>
            </a:r>
            <a:r>
              <a:rPr lang="sk-SK" sz="1700" dirty="0" err="1"/>
              <a:t>odstředivky</a:t>
            </a:r>
            <a:r>
              <a:rPr lang="sk-SK" sz="1700" dirty="0"/>
              <a:t> a </a:t>
            </a:r>
            <a:r>
              <a:rPr lang="sk-SK" sz="1700" dirty="0" err="1"/>
              <a:t>odstřeďuje</a:t>
            </a:r>
            <a:r>
              <a:rPr lang="sk-SK" sz="1700" dirty="0"/>
              <a:t> </a:t>
            </a:r>
            <a:r>
              <a:rPr lang="sk-SK" sz="1700" dirty="0" err="1"/>
              <a:t>se</a:t>
            </a:r>
            <a:r>
              <a:rPr lang="sk-SK" sz="1700" dirty="0"/>
              <a:t> 6 </a:t>
            </a:r>
            <a:r>
              <a:rPr lang="sk-SK" sz="1700" dirty="0" err="1"/>
              <a:t>minut</a:t>
            </a:r>
            <a:r>
              <a:rPr lang="sk-SK" sz="1700" dirty="0"/>
              <a:t> </a:t>
            </a:r>
            <a:r>
              <a:rPr lang="sk-SK" sz="1700" dirty="0" err="1"/>
              <a:t>při</a:t>
            </a:r>
            <a:r>
              <a:rPr lang="sk-SK" sz="1700" dirty="0"/>
              <a:t> 1100 </a:t>
            </a:r>
            <a:r>
              <a:rPr lang="sk-SK" sz="1700" dirty="0" err="1"/>
              <a:t>otáček</a:t>
            </a:r>
            <a:r>
              <a:rPr lang="sk-SK" sz="1700" dirty="0"/>
              <a:t> za </a:t>
            </a:r>
            <a:r>
              <a:rPr lang="sk-SK" sz="1700" dirty="0" err="1"/>
              <a:t>minutu</a:t>
            </a:r>
            <a:r>
              <a:rPr lang="sk-SK" sz="1700" b="0" i="0" dirty="0">
                <a:effectLst/>
              </a:rPr>
              <a:t> →</a:t>
            </a:r>
            <a:r>
              <a:rPr lang="sk-SK" sz="1700" dirty="0"/>
              <a:t> po </a:t>
            </a:r>
            <a:r>
              <a:rPr lang="sk-SK" sz="1700" dirty="0" err="1"/>
              <a:t>odstředění</a:t>
            </a:r>
            <a:r>
              <a:rPr lang="sk-SK" sz="1700" dirty="0"/>
              <a:t> </a:t>
            </a:r>
            <a:r>
              <a:rPr lang="sk-SK" sz="1700" dirty="0" err="1"/>
              <a:t>se</a:t>
            </a:r>
            <a:r>
              <a:rPr lang="sk-SK" sz="1700" dirty="0"/>
              <a:t> </a:t>
            </a:r>
            <a:r>
              <a:rPr lang="sk-SK" sz="1700" dirty="0" err="1"/>
              <a:t>butyrometr</a:t>
            </a:r>
            <a:r>
              <a:rPr lang="sk-SK" sz="1700" dirty="0"/>
              <a:t> vloží do vodní </a:t>
            </a:r>
            <a:r>
              <a:rPr lang="sk-SK" sz="1700" dirty="0" err="1"/>
              <a:t>lázně</a:t>
            </a:r>
            <a:r>
              <a:rPr lang="sk-SK" sz="1700" dirty="0"/>
              <a:t> o </a:t>
            </a:r>
            <a:r>
              <a:rPr lang="sk-SK" sz="1700" dirty="0" err="1"/>
              <a:t>teplotě</a:t>
            </a:r>
            <a:r>
              <a:rPr lang="sk-SK" sz="1700" dirty="0"/>
              <a:t> 65 °C a po 2 – 3 </a:t>
            </a:r>
            <a:r>
              <a:rPr lang="sk-SK" sz="1700" dirty="0" err="1"/>
              <a:t>minutách</a:t>
            </a:r>
            <a:r>
              <a:rPr lang="sk-SK" sz="1700" dirty="0"/>
              <a:t> </a:t>
            </a:r>
            <a:r>
              <a:rPr lang="sk-SK" sz="1700" dirty="0" err="1"/>
              <a:t>se</a:t>
            </a:r>
            <a:r>
              <a:rPr lang="sk-SK" sz="1700" dirty="0"/>
              <a:t> </a:t>
            </a:r>
            <a:r>
              <a:rPr lang="sk-SK" sz="1700" dirty="0" err="1"/>
              <a:t>odčítá</a:t>
            </a:r>
            <a:r>
              <a:rPr lang="sk-SK" sz="1700" dirty="0"/>
              <a:t> obsah tuku v </a:t>
            </a:r>
            <a:r>
              <a:rPr lang="sk-SK" sz="1700" dirty="0" err="1"/>
              <a:t>hmotnostních</a:t>
            </a:r>
            <a:r>
              <a:rPr lang="sk-SK" sz="1700" dirty="0"/>
              <a:t> </a:t>
            </a:r>
            <a:r>
              <a:rPr lang="sk-SK" sz="1700" dirty="0" err="1"/>
              <a:t>procentech</a:t>
            </a:r>
            <a:r>
              <a:rPr lang="sk-SK" sz="1700" dirty="0"/>
              <a:t> (g.100 g </a:t>
            </a:r>
            <a:r>
              <a:rPr lang="sk-SK" sz="1700" baseline="30000" dirty="0"/>
              <a:t>-1</a:t>
            </a:r>
            <a:r>
              <a:rPr lang="sk-SK" sz="1700" dirty="0"/>
              <a:t>).</a:t>
            </a:r>
          </a:p>
          <a:p>
            <a:pPr marL="0" indent="0" algn="ctr">
              <a:buNone/>
            </a:pPr>
            <a:r>
              <a:rPr lang="sk-SK" sz="1700" b="1" dirty="0">
                <a:solidFill>
                  <a:srgbClr val="FF0000"/>
                </a:solidFill>
              </a:rPr>
              <a:t>Stanovení sušiny</a:t>
            </a:r>
          </a:p>
          <a:p>
            <a:pPr marL="0" indent="0" algn="ctr">
              <a:buNone/>
            </a:pPr>
            <a:endParaRPr lang="sk-SK" sz="1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1700" b="1" dirty="0">
                <a:solidFill>
                  <a:srgbClr val="FF0000"/>
                </a:solidFill>
              </a:rPr>
              <a:t>Stanovení t. v s.</a:t>
            </a:r>
          </a:p>
          <a:p>
            <a:pPr marL="0" indent="0" algn="ctr">
              <a:buNone/>
            </a:pPr>
            <a:endParaRPr lang="sk-SK" sz="1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1700" b="1" dirty="0">
                <a:solidFill>
                  <a:srgbClr val="FF0000"/>
                </a:solidFill>
              </a:rPr>
              <a:t>Stanovení </a:t>
            </a:r>
            <a:r>
              <a:rPr lang="sk-SK" sz="1700" b="1" dirty="0" err="1">
                <a:solidFill>
                  <a:srgbClr val="FF0000"/>
                </a:solidFill>
              </a:rPr>
              <a:t>NaCl</a:t>
            </a:r>
            <a:r>
              <a:rPr lang="sk-SK" sz="1700" b="1" dirty="0">
                <a:solidFill>
                  <a:srgbClr val="FF0000"/>
                </a:solidFill>
              </a:rPr>
              <a:t> v </a:t>
            </a:r>
            <a:r>
              <a:rPr lang="sk-SK" sz="1700" b="1" dirty="0" err="1">
                <a:solidFill>
                  <a:srgbClr val="FF0000"/>
                </a:solidFill>
              </a:rPr>
              <a:t>sýru</a:t>
            </a:r>
            <a:r>
              <a:rPr lang="sk-SK" sz="1700" b="1" dirty="0">
                <a:solidFill>
                  <a:srgbClr val="FF0000"/>
                </a:solidFill>
              </a:rPr>
              <a:t> </a:t>
            </a:r>
            <a:r>
              <a:rPr lang="sk-SK" sz="1700" b="1" dirty="0" err="1">
                <a:solidFill>
                  <a:srgbClr val="FF0000"/>
                </a:solidFill>
              </a:rPr>
              <a:t>argentometrickou</a:t>
            </a:r>
            <a:r>
              <a:rPr lang="sk-SK" sz="1700" b="1" dirty="0">
                <a:solidFill>
                  <a:srgbClr val="FF0000"/>
                </a:solidFill>
              </a:rPr>
              <a:t> </a:t>
            </a:r>
            <a:r>
              <a:rPr lang="sk-SK" sz="1700" b="1" dirty="0" err="1">
                <a:solidFill>
                  <a:srgbClr val="FF0000"/>
                </a:solidFill>
              </a:rPr>
              <a:t>titrací</a:t>
            </a:r>
            <a:endParaRPr lang="sk-SK" sz="1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1200" b="1" dirty="0">
                <a:solidFill>
                  <a:schemeClr val="tx1"/>
                </a:solidFill>
              </a:rPr>
              <a:t>(obsah </a:t>
            </a:r>
            <a:r>
              <a:rPr lang="sk-SK" sz="1200" b="1" dirty="0" err="1">
                <a:solidFill>
                  <a:schemeClr val="tx1"/>
                </a:solidFill>
              </a:rPr>
              <a:t>titrován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odměrným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roztokem</a:t>
            </a:r>
            <a:r>
              <a:rPr lang="sk-SK" sz="1200" b="1" dirty="0">
                <a:solidFill>
                  <a:schemeClr val="tx1"/>
                </a:solidFill>
              </a:rPr>
              <a:t> dusičnanu </a:t>
            </a:r>
            <a:r>
              <a:rPr lang="sk-SK" sz="1200" b="1" dirty="0" err="1">
                <a:solidFill>
                  <a:schemeClr val="tx1"/>
                </a:solidFill>
              </a:rPr>
              <a:t>stříbrného</a:t>
            </a:r>
            <a:r>
              <a:rPr lang="sk-SK" sz="12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EB6266E-D0A2-4799-B1DB-F406AC69C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4872" y="1306286"/>
            <a:ext cx="4448100" cy="4607626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Balení </a:t>
            </a:r>
            <a:r>
              <a:rPr lang="sk-SK" dirty="0"/>
              <a:t>– obal </a:t>
            </a:r>
            <a:r>
              <a:rPr lang="cs-CZ" dirty="0"/>
              <a:t>čistý</a:t>
            </a:r>
            <a:r>
              <a:rPr lang="sk-SK" dirty="0"/>
              <a:t>, </a:t>
            </a:r>
            <a:r>
              <a:rPr lang="cs-CZ" dirty="0"/>
              <a:t>správně uzavřený, bez závad, správně označený s centrálně umístěnou etiketou, všechny údaje čitelné.</a:t>
            </a:r>
          </a:p>
          <a:p>
            <a:r>
              <a:rPr lang="sk-SK" b="1" dirty="0">
                <a:solidFill>
                  <a:srgbClr val="FF0000"/>
                </a:solidFill>
              </a:rPr>
              <a:t>Chuť a </a:t>
            </a:r>
            <a:r>
              <a:rPr lang="cs-CZ" b="1" dirty="0">
                <a:solidFill>
                  <a:srgbClr val="FF0000"/>
                </a:solidFill>
              </a:rPr>
              <a:t>vůně </a:t>
            </a:r>
            <a:r>
              <a:rPr lang="cs-CZ" dirty="0"/>
              <a:t>- by měla být především charakteristická pro druh sýra, ze kterého byl vyrobený, eventuálně po přísadách, kterých se v současné době do tavených sýrů přidává celá řada.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Konzistence</a:t>
            </a:r>
            <a:r>
              <a:rPr lang="sk-SK" b="1" dirty="0">
                <a:solidFill>
                  <a:srgbClr val="FF0000"/>
                </a:solidFill>
              </a:rPr>
              <a:t> - </a:t>
            </a:r>
            <a:r>
              <a:rPr lang="cs-CZ" dirty="0"/>
              <a:t>patří k nejdůležitějším senzorickým vlastnostem</a:t>
            </a:r>
            <a:r>
              <a:rPr lang="sk-SK" dirty="0"/>
              <a:t>. </a:t>
            </a:r>
            <a:r>
              <a:rPr lang="cs-CZ" dirty="0"/>
              <a:t>Závisí hlavně od obsahu sušiny, tuku, stupně vyzrání přírodních sýrů, směsi tavicích solí a mnohých dalších faktorů.</a:t>
            </a:r>
            <a:r>
              <a:rPr lang="sk-SK" dirty="0"/>
              <a:t> </a:t>
            </a:r>
            <a:r>
              <a:rPr lang="cs-CZ" dirty="0"/>
              <a:t>Na konzistenci taveného sýra má taktéž vliv pH taveného sýra a přítomnost „</a:t>
            </a:r>
            <a:r>
              <a:rPr lang="cs-CZ" dirty="0" err="1"/>
              <a:t>předtaveniny</a:t>
            </a:r>
            <a:r>
              <a:rPr lang="cs-CZ" dirty="0"/>
              <a:t>“ (krému)</a:t>
            </a:r>
            <a:r>
              <a:rPr lang="sk-SK" dirty="0"/>
              <a:t> </a:t>
            </a:r>
            <a:r>
              <a:rPr lang="cs-CZ" dirty="0"/>
              <a:t>doba a intenzita zpracován</a:t>
            </a:r>
            <a:r>
              <a:rPr lang="sk-SK" dirty="0"/>
              <a:t>í</a:t>
            </a:r>
            <a:r>
              <a:rPr lang="it-IT" dirty="0"/>
              <a:t> </a:t>
            </a:r>
            <a:r>
              <a:rPr lang="cs-CZ" dirty="0"/>
              <a:t>taveniny.</a:t>
            </a:r>
          </a:p>
        </p:txBody>
      </p:sp>
    </p:spTree>
    <p:extLst>
      <p:ext uri="{BB962C8B-B14F-4D97-AF65-F5344CB8AC3E}">
        <p14:creationId xmlns:p14="http://schemas.microsoft.com/office/powerpoint/2010/main" val="28465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C90EB-B26F-4D4C-BAF1-51504E0B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252" y="129564"/>
            <a:ext cx="8911687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Vady tavených sýrů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05419A-AB83-4A33-9E87-4645B59E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600" y="830678"/>
            <a:ext cx="4134048" cy="378362"/>
          </a:xfrm>
        </p:spPr>
        <p:txBody>
          <a:bodyPr/>
          <a:lstStyle/>
          <a:p>
            <a:pPr algn="ctr"/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Vady v konzistenci tavených sýrů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AFC7DFA-1682-4F71-88A7-47D05710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521" y="1209040"/>
            <a:ext cx="3938450" cy="4358640"/>
          </a:xfrm>
        </p:spPr>
        <p:txBody>
          <a:bodyPr>
            <a:normAutofit lnSpcReduction="10000"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Nadměrná krémovitost </a:t>
            </a:r>
            <a:r>
              <a:rPr lang="cs-CZ" sz="1200" dirty="0"/>
              <a:t>- způsobená nadměrným přidáním taveniny a solí, které podporují bobtnaní.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Oddělováni tuků- </a:t>
            </a:r>
            <a:r>
              <a:rPr lang="cs-CZ" sz="1200" dirty="0"/>
              <a:t>způsobené nevhodným připravením směsi sýrů, příliš vysokou anebo nízkou dávkou tavicích solí anebo nedostatečným přidáním vody</a:t>
            </a:r>
          </a:p>
          <a:p>
            <a:r>
              <a:rPr lang="cs-CZ" sz="1200" b="1" dirty="0" err="1">
                <a:solidFill>
                  <a:srgbClr val="FF0000"/>
                </a:solidFill>
              </a:rPr>
              <a:t>Pískovitost</a:t>
            </a:r>
            <a:r>
              <a:rPr lang="cs-CZ" sz="1200" b="1" dirty="0">
                <a:solidFill>
                  <a:srgbClr val="FF0000"/>
                </a:solidFill>
              </a:rPr>
              <a:t> tavených sýrů- </a:t>
            </a:r>
            <a:r>
              <a:rPr lang="cs-CZ" sz="1200" dirty="0"/>
              <a:t>způsobená nadměrnou dávkou tavicích solí, vysokou teplotou anebo dlouhou dobou tavení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Lepící se sýr na fólii- </a:t>
            </a:r>
            <a:r>
              <a:rPr lang="cs-CZ" sz="1200" dirty="0"/>
              <a:t>příčinou je příliš vysoký obsah vody v sýrech, příliš vysoká hodnota pH (víc jako 6,2), horký sýr ponechaný delší dobu bez mísení anebo krémovitá konzistence.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Plesnivění</a:t>
            </a:r>
            <a:r>
              <a:rPr lang="cs-CZ" sz="1200" dirty="0"/>
              <a:t>- nastává při </a:t>
            </a:r>
            <a:r>
              <a:rPr lang="cs-CZ" sz="1200" dirty="0" err="1"/>
              <a:t>nedostatečě</a:t>
            </a:r>
            <a:r>
              <a:rPr lang="cs-CZ" sz="1200" dirty="0"/>
              <a:t> uzavřeném obale, při poškozeném obale anebo při kondenzaci vlhkosti pod obalem.</a:t>
            </a:r>
          </a:p>
          <a:p>
            <a:r>
              <a:rPr lang="cs-CZ" sz="1200" b="1" dirty="0" err="1">
                <a:solidFill>
                  <a:srgbClr val="FF0000"/>
                </a:solidFill>
              </a:rPr>
              <a:t>Dírkovitost</a:t>
            </a:r>
            <a:r>
              <a:rPr lang="cs-CZ" sz="1200" b="1" dirty="0">
                <a:solidFill>
                  <a:srgbClr val="FF0000"/>
                </a:solidFill>
              </a:rPr>
              <a:t> v tavených sýrech- </a:t>
            </a:r>
            <a:r>
              <a:rPr lang="cs-CZ" sz="1200" dirty="0"/>
              <a:t>vyskytují se kulaté anebo štěrbinovité dírky různého tvaru a velikosti. </a:t>
            </a:r>
            <a:r>
              <a:rPr lang="cs-CZ" sz="1200" dirty="0" err="1"/>
              <a:t>Dírkovitost</a:t>
            </a:r>
            <a:r>
              <a:rPr lang="cs-CZ" sz="1200" dirty="0"/>
              <a:t> může byť způsobená bakteriemi rodu </a:t>
            </a:r>
            <a:r>
              <a:rPr lang="cs-CZ" sz="1200" i="1" dirty="0"/>
              <a:t>Clostridium </a:t>
            </a:r>
            <a:r>
              <a:rPr lang="cs-CZ" sz="1200" dirty="0"/>
              <a:t>a</a:t>
            </a:r>
            <a:r>
              <a:rPr lang="cs-CZ" sz="1200" i="1" dirty="0"/>
              <a:t> </a:t>
            </a:r>
            <a:r>
              <a:rPr lang="cs-CZ" sz="1200" i="1" dirty="0" err="1"/>
              <a:t>Escherichia</a:t>
            </a:r>
            <a:r>
              <a:rPr lang="cs-CZ" sz="1200" i="1" dirty="0"/>
              <a:t> coli </a:t>
            </a:r>
            <a:r>
              <a:rPr lang="cs-CZ" sz="1200" dirty="0"/>
              <a:t>(při nízkých tavicích teplotách) anebo kvasinkami.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F64B4C5-823E-49BB-843E-EA95A5237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00547" y="830678"/>
            <a:ext cx="4051932" cy="378362"/>
          </a:xfrm>
        </p:spPr>
        <p:txBody>
          <a:bodyPr/>
          <a:lstStyle/>
          <a:p>
            <a:pPr algn="ctr"/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Vady chutě tavených sýrů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8B1947F-60A6-45DF-9315-43A547ED0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4190" y="1019859"/>
            <a:ext cx="4258289" cy="4199709"/>
          </a:xfrm>
        </p:spPr>
        <p:txBody>
          <a:bodyPr>
            <a:normAutofit lnSpcReduction="10000"/>
          </a:bodyPr>
          <a:lstStyle/>
          <a:p>
            <a:endParaRPr lang="cs-CZ" sz="1200" b="1" dirty="0">
              <a:solidFill>
                <a:srgbClr val="FF0000"/>
              </a:solidFill>
            </a:endParaRPr>
          </a:p>
          <a:p>
            <a:r>
              <a:rPr lang="cs-CZ" sz="1200" b="1" dirty="0">
                <a:solidFill>
                  <a:srgbClr val="FF0000"/>
                </a:solidFill>
              </a:rPr>
              <a:t>Chuť slabě zatuchnutá, nahořklá přichuť anebo intenzivní pach přírodních měkkých sýrů </a:t>
            </a:r>
            <a:r>
              <a:rPr lang="cs-CZ" sz="1200" dirty="0"/>
              <a:t>- na výrobu byly použity velmi zralé měkké sýry anebo mírně hořké máslo, smetana anebo byl krátký čas tavení.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Vařivá, připálená- </a:t>
            </a:r>
            <a:r>
              <a:rPr lang="cs-CZ" sz="1200" dirty="0"/>
              <a:t>dlouhá doba tavení a vysoká teplota tavení.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Prázdná, gumovitá konzistence- </a:t>
            </a:r>
            <a:r>
              <a:rPr lang="cs-CZ" sz="1200" dirty="0"/>
              <a:t>příliš dlouhá doba míchaní a odsávání taveniny vyrobené s velkým přídavkem mladé suroviny anebo dlouhotrvající a intenzívní homogenizace.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Ostrá-</a:t>
            </a:r>
            <a:r>
              <a:rPr lang="cs-CZ" sz="1200" dirty="0"/>
              <a:t> způsobená přezrálou surovinou.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Zatuchlá-</a:t>
            </a:r>
            <a:r>
              <a:rPr lang="cs-CZ" sz="1200" dirty="0"/>
              <a:t> způsobená použitím plesnivých částí sýru</a:t>
            </a:r>
          </a:p>
          <a:p>
            <a:r>
              <a:rPr lang="sk-SK" sz="1200" b="1" dirty="0" err="1">
                <a:solidFill>
                  <a:srgbClr val="FF0000"/>
                </a:solidFill>
              </a:rPr>
              <a:t>Maillardova</a:t>
            </a:r>
            <a:r>
              <a:rPr lang="sk-SK" sz="1200" b="1" dirty="0">
                <a:solidFill>
                  <a:srgbClr val="FF0000"/>
                </a:solidFill>
              </a:rPr>
              <a:t> </a:t>
            </a:r>
            <a:r>
              <a:rPr lang="sk-SK" sz="1200" b="1" dirty="0" err="1">
                <a:solidFill>
                  <a:srgbClr val="FF0000"/>
                </a:solidFill>
              </a:rPr>
              <a:t>reakce</a:t>
            </a:r>
            <a:r>
              <a:rPr lang="cs-CZ" sz="1200" dirty="0"/>
              <a:t>- </a:t>
            </a:r>
            <a:r>
              <a:rPr lang="sk-SK" sz="1200" dirty="0" err="1"/>
              <a:t>patří</a:t>
            </a:r>
            <a:r>
              <a:rPr lang="sk-SK" sz="1200" dirty="0"/>
              <a:t> </a:t>
            </a:r>
            <a:r>
              <a:rPr lang="sk-SK" sz="1200" dirty="0" err="1"/>
              <a:t>mezi</a:t>
            </a:r>
            <a:r>
              <a:rPr lang="sk-SK" sz="1200" dirty="0"/>
              <a:t> </a:t>
            </a:r>
            <a:r>
              <a:rPr lang="sk-SK" sz="1200" dirty="0" err="1"/>
              <a:t>nejvýznamnější</a:t>
            </a:r>
            <a:r>
              <a:rPr lang="sk-SK" sz="1200" dirty="0"/>
              <a:t> a zároveň </a:t>
            </a:r>
            <a:r>
              <a:rPr lang="sk-SK" sz="1200" dirty="0" err="1"/>
              <a:t>nejrozšířenější</a:t>
            </a:r>
            <a:r>
              <a:rPr lang="sk-SK" sz="1200" dirty="0"/>
              <a:t> chemické </a:t>
            </a:r>
            <a:r>
              <a:rPr lang="sk-SK" sz="1200" dirty="0" err="1"/>
              <a:t>reakce</a:t>
            </a:r>
            <a:r>
              <a:rPr lang="sk-SK" sz="1200" dirty="0"/>
              <a:t>. </a:t>
            </a:r>
            <a:r>
              <a:rPr lang="sk-SK" sz="1200" dirty="0" err="1"/>
              <a:t>Průvodním</a:t>
            </a:r>
            <a:r>
              <a:rPr lang="sk-SK" sz="1200" dirty="0"/>
              <a:t> </a:t>
            </a:r>
            <a:r>
              <a:rPr lang="sk-SK" sz="1200" dirty="0" err="1"/>
              <a:t>jevem</a:t>
            </a:r>
            <a:r>
              <a:rPr lang="sk-SK" sz="1200" dirty="0"/>
              <a:t> </a:t>
            </a:r>
            <a:r>
              <a:rPr lang="sk-SK" sz="1200" dirty="0" err="1"/>
              <a:t>těchto</a:t>
            </a:r>
            <a:r>
              <a:rPr lang="sk-SK" sz="1200" dirty="0"/>
              <a:t> </a:t>
            </a:r>
            <a:r>
              <a:rPr lang="sk-SK" sz="1200" dirty="0" err="1"/>
              <a:t>reakcí</a:t>
            </a:r>
            <a:r>
              <a:rPr lang="sk-SK" sz="1200" dirty="0"/>
              <a:t> je vznik </a:t>
            </a:r>
            <a:r>
              <a:rPr lang="sk-SK" sz="1200" dirty="0" err="1"/>
              <a:t>hnědých</a:t>
            </a:r>
            <a:r>
              <a:rPr lang="sk-SK" sz="1200" dirty="0"/>
              <a:t> </a:t>
            </a:r>
            <a:r>
              <a:rPr lang="sk-SK" sz="1200" dirty="0" err="1"/>
              <a:t>pigmentů</a:t>
            </a:r>
            <a:r>
              <a:rPr lang="sk-SK" sz="1200" dirty="0"/>
              <a:t> tzv. </a:t>
            </a:r>
            <a:r>
              <a:rPr lang="sk-SK" sz="1200" dirty="0" err="1"/>
              <a:t>melanoidinů</a:t>
            </a:r>
            <a:r>
              <a:rPr lang="sk-SK" sz="1200" dirty="0"/>
              <a:t>, a </a:t>
            </a:r>
            <a:r>
              <a:rPr lang="sk-SK" sz="1200" dirty="0" err="1"/>
              <a:t>proto</a:t>
            </a:r>
            <a:r>
              <a:rPr lang="sk-SK" sz="1200" dirty="0"/>
              <a:t> </a:t>
            </a:r>
            <a:r>
              <a:rPr lang="sk-SK" sz="1200" dirty="0" err="1"/>
              <a:t>se</a:t>
            </a:r>
            <a:r>
              <a:rPr lang="sk-SK" sz="1200" dirty="0"/>
              <a:t> </a:t>
            </a:r>
            <a:r>
              <a:rPr lang="sk-SK" sz="1200" dirty="0" err="1"/>
              <a:t>tyto</a:t>
            </a:r>
            <a:r>
              <a:rPr lang="sk-SK" sz="1200" dirty="0"/>
              <a:t> </a:t>
            </a:r>
            <a:r>
              <a:rPr lang="sk-SK" sz="1200" dirty="0" err="1"/>
              <a:t>reakce</a:t>
            </a:r>
            <a:r>
              <a:rPr lang="sk-SK" sz="1200" dirty="0"/>
              <a:t> </a:t>
            </a:r>
            <a:r>
              <a:rPr lang="sk-SK" sz="1200" dirty="0" err="1"/>
              <a:t>nazývají</a:t>
            </a:r>
            <a:r>
              <a:rPr lang="sk-SK" sz="1200" dirty="0"/>
              <a:t> </a:t>
            </a:r>
            <a:r>
              <a:rPr lang="sk-SK" sz="1200" dirty="0" err="1"/>
              <a:t>reakce</a:t>
            </a:r>
            <a:r>
              <a:rPr lang="sk-SK" sz="1200" dirty="0"/>
              <a:t> </a:t>
            </a:r>
            <a:r>
              <a:rPr lang="sk-SK" sz="1200" dirty="0" err="1"/>
              <a:t>neenzymového</a:t>
            </a:r>
            <a:r>
              <a:rPr lang="sk-SK" sz="1200" dirty="0"/>
              <a:t> </a:t>
            </a:r>
            <a:r>
              <a:rPr lang="sk-SK" sz="1200" dirty="0" err="1"/>
              <a:t>hnědnutí</a:t>
            </a:r>
            <a:r>
              <a:rPr lang="sk-SK" sz="1200" dirty="0"/>
              <a:t>.</a:t>
            </a:r>
            <a:endParaRPr lang="cs-CZ" sz="12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EE61D2A-43BE-41A5-8E4E-1BD9B0B0F1C5}"/>
              </a:ext>
            </a:extLst>
          </p:cNvPr>
          <p:cNvSpPr txBox="1"/>
          <p:nvPr/>
        </p:nvSpPr>
        <p:spPr>
          <a:xfrm>
            <a:off x="4939824" y="5496407"/>
            <a:ext cx="698595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Mikrobiologické změny - </a:t>
            </a:r>
            <a:r>
              <a:rPr lang="cs-CZ" sz="1050" dirty="0"/>
              <a:t>tavených sýrů závisí například na druhu sýra, obsahu sušiny, obsahu chloridu sodného, druhu a koncentrace tavicích solí, hodnoty pH a teploty, na které byla surovina při výrobě zahřátá. </a:t>
            </a:r>
          </a:p>
          <a:p>
            <a:r>
              <a:rPr lang="cs-CZ" sz="1050" dirty="0"/>
              <a:t>Při diskontinuálním způsobu výroby tavených sýrů se teplotní záhřev pohybuje od 80 do 100 °C. Tato teplota způsobuje usmrcení vegetativních forem mikroorganizmů, avšak spory některých bakterií přežívají. Jejich následné vyklíčení je hodnotami pH &gt; 4,5 a </a:t>
            </a:r>
            <a:r>
              <a:rPr lang="cs-CZ" sz="1050" dirty="0" err="1"/>
              <a:t>aw</a:t>
            </a:r>
            <a:r>
              <a:rPr lang="cs-CZ" sz="1050" dirty="0"/>
              <a:t> &gt; 0,85 tavených sýrů umožněné!</a:t>
            </a:r>
          </a:p>
        </p:txBody>
      </p:sp>
    </p:spTree>
    <p:extLst>
      <p:ext uri="{BB962C8B-B14F-4D97-AF65-F5344CB8AC3E}">
        <p14:creationId xmlns:p14="http://schemas.microsoft.com/office/powerpoint/2010/main" val="4208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18DCC9A-951A-4F1A-B2B1-3833D43C9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8700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C008D27-FD2E-4D07-9BAD-48CC6AA21539}"/>
              </a:ext>
            </a:extLst>
          </p:cNvPr>
          <p:cNvSpPr txBox="1"/>
          <p:nvPr/>
        </p:nvSpPr>
        <p:spPr>
          <a:xfrm>
            <a:off x="5676900" y="2975811"/>
            <a:ext cx="6424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7303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18" descr="Obrázok, na ktorom je maslo&#10;&#10;Automaticky generovaný popis">
            <a:extLst>
              <a:ext uri="{FF2B5EF4-FFF2-40B4-BE49-F238E27FC236}">
                <a16:creationId xmlns:a16="http://schemas.microsoft.com/office/drawing/2014/main" id="{DCF0A29D-220F-4D06-BAE3-EE34C0A59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7"/>
          <a:stretch/>
        </p:blipFill>
        <p:spPr>
          <a:xfrm>
            <a:off x="0" y="-5534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27F83F-4FF3-4760-86CD-7462F26E9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413" y="3627120"/>
            <a:ext cx="8915399" cy="85562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Výroba tavených sýrů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FF1275-251B-4631-B072-526783067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653" y="5397139"/>
            <a:ext cx="8915399" cy="112628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b="1" dirty="0"/>
              <a:t>Ing. Veronika Legarová, Ph.D.</a:t>
            </a:r>
          </a:p>
          <a:p>
            <a:pPr algn="ctr">
              <a:lnSpc>
                <a:spcPct val="90000"/>
              </a:lnSpc>
            </a:pPr>
            <a:r>
              <a:rPr lang="cs-CZ" b="1" dirty="0"/>
              <a:t>Ing. Lucie Rysová</a:t>
            </a:r>
          </a:p>
          <a:p>
            <a:pPr algn="ctr">
              <a:lnSpc>
                <a:spcPct val="90000"/>
              </a:lnSpc>
            </a:pPr>
            <a:r>
              <a:rPr lang="cs-CZ" b="1" dirty="0"/>
              <a:t>Ing. Anna Šebová</a:t>
            </a:r>
            <a:endParaRPr lang="cs-CZ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829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2A0EE-A745-4E7A-BD83-1BBD2D42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46" y="74668"/>
            <a:ext cx="8911687" cy="63118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Tavené sýry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E22005-E8F4-486E-BBD5-53AF73C1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705" y="705853"/>
            <a:ext cx="10237166" cy="581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00" b="1" dirty="0"/>
              <a:t>Tavené (topené) sýry jsou vlastně přírodní sýry přepracované dalším technologickým postupem - tavením, čímž získávají žádoucí specifické vlastnosti. Na rozdíl od základní výroby se nezpracovává jako základní surovina čerstvé mléko, ale již mléčné výrobky (např.. přírodní sýry, máslo, tvaroh, sušené mléko a pod.).</a:t>
            </a:r>
          </a:p>
          <a:p>
            <a:pPr marL="0" indent="0">
              <a:buNone/>
            </a:pPr>
            <a:r>
              <a:rPr lang="sk-SK" sz="1600" b="1" dirty="0" err="1">
                <a:solidFill>
                  <a:schemeClr val="tx1"/>
                </a:solidFill>
              </a:rPr>
              <a:t>Podle</a:t>
            </a:r>
            <a:r>
              <a:rPr lang="sk-SK" sz="1600" b="1" dirty="0">
                <a:solidFill>
                  <a:schemeClr val="tx1"/>
                </a:solidFill>
              </a:rPr>
              <a:t> </a:t>
            </a:r>
            <a:r>
              <a:rPr lang="sk-SK" sz="1600" b="1" i="0" dirty="0">
                <a:solidFill>
                  <a:schemeClr val="tx1"/>
                </a:solidFill>
                <a:effectLst/>
              </a:rPr>
              <a:t>Vyhlášky č. 274/2019 </a:t>
            </a:r>
            <a:r>
              <a:rPr lang="sk-SK" sz="1600" b="1" i="0" dirty="0" err="1">
                <a:solidFill>
                  <a:schemeClr val="tx1"/>
                </a:solidFill>
                <a:effectLst/>
              </a:rPr>
              <a:t>Sb</a:t>
            </a:r>
            <a:r>
              <a:rPr lang="sk-SK" sz="1600" b="1" i="0" dirty="0">
                <a:solidFill>
                  <a:schemeClr val="tx1"/>
                </a:solidFill>
                <a:effectLst/>
              </a:rPr>
              <a:t>.</a:t>
            </a:r>
            <a:endParaRPr lang="cs-CZ" sz="1600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600" b="0" i="0" dirty="0" err="1">
                <a:solidFill>
                  <a:schemeClr val="tx1"/>
                </a:solidFill>
                <a:effectLst/>
              </a:rPr>
              <a:t>Jako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„tavený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sýr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“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se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označí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sýr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který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byl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tepelně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upraven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tavením.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600" b="1" dirty="0" err="1">
                <a:solidFill>
                  <a:schemeClr val="tx1"/>
                </a:solidFill>
              </a:rPr>
              <a:t>J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ako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„tavený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sýrový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výrobek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“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se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označí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mléčný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výrobek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který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je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tepelně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ošetřen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tavením, obsahuje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více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než 5 % laktózy a v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němž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sýr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tvoří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nejméně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50 %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hmotnostních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sušiny tohoto výrobku.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600" b="0" i="0" dirty="0" err="1">
                <a:solidFill>
                  <a:schemeClr val="tx1"/>
                </a:solidFill>
                <a:effectLst/>
              </a:rPr>
              <a:t>Jako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„tavený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mléčný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výrobek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“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se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označí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mléčný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výrobek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který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je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tepelně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ošetřen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tavením a obsahuje </a:t>
            </a:r>
            <a:r>
              <a:rPr lang="sk-SK" sz="1600" b="0" i="0" dirty="0" err="1">
                <a:solidFill>
                  <a:schemeClr val="tx1"/>
                </a:solidFill>
                <a:effectLst/>
              </a:rPr>
              <a:t>více</a:t>
            </a:r>
            <a:r>
              <a:rPr lang="sk-SK" sz="1600" b="0" i="0" dirty="0">
                <a:solidFill>
                  <a:schemeClr val="tx1"/>
                </a:solidFill>
                <a:effectLst/>
              </a:rPr>
              <a:t> než 5 % laktózy.</a:t>
            </a:r>
          </a:p>
          <a:p>
            <a:pPr marL="0" indent="0" algn="ctr">
              <a:buNone/>
            </a:pPr>
            <a:endParaRPr lang="cs-CZ" sz="1600" b="1" dirty="0"/>
          </a:p>
        </p:txBody>
      </p:sp>
      <p:graphicFrame>
        <p:nvGraphicFramePr>
          <p:cNvPr id="4" name="Tabuľka 5">
            <a:extLst>
              <a:ext uri="{FF2B5EF4-FFF2-40B4-BE49-F238E27FC236}">
                <a16:creationId xmlns:a16="http://schemas.microsoft.com/office/drawing/2014/main" id="{8192489D-3A66-4595-879E-BE6AC43A5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38823"/>
              </p:ext>
            </p:extLst>
          </p:nvPr>
        </p:nvGraphicFramePr>
        <p:xfrm>
          <a:off x="1575705" y="4769243"/>
          <a:ext cx="10237161" cy="92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651">
                  <a:extLst>
                    <a:ext uri="{9D8B030D-6E8A-4147-A177-3AD203B41FA5}">
                      <a16:colId xmlns:a16="http://schemas.microsoft.com/office/drawing/2014/main" val="1745689923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3328638588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507215466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791491860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1134967578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133102807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256513482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456480666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1711485600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3182374894"/>
                    </a:ext>
                  </a:extLst>
                </a:gridCol>
                <a:gridCol w="930651">
                  <a:extLst>
                    <a:ext uri="{9D8B030D-6E8A-4147-A177-3AD203B41FA5}">
                      <a16:colId xmlns:a16="http://schemas.microsoft.com/office/drawing/2014/main" val="3079705780"/>
                    </a:ext>
                  </a:extLst>
                </a:gridCol>
              </a:tblGrid>
              <a:tr h="335565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Druh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032830"/>
                  </a:ext>
                </a:extLst>
              </a:tr>
              <a:tr h="587239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Tavené </a:t>
                      </a:r>
                      <a:r>
                        <a:rPr lang="sk-SK" sz="1600" b="1" dirty="0" err="1"/>
                        <a:t>sýry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>
                          <a:solidFill>
                            <a:srgbClr val="FF0000"/>
                          </a:solidFill>
                        </a:rPr>
                        <a:t>1,8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89632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08334422-94FF-41C1-B9AA-F41405217A4B}"/>
              </a:ext>
            </a:extLst>
          </p:cNvPr>
          <p:cNvSpPr txBox="1"/>
          <p:nvPr/>
        </p:nvSpPr>
        <p:spPr>
          <a:xfrm>
            <a:off x="1457939" y="5737250"/>
            <a:ext cx="668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(Zdroj: Komoditní karta)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9C55930-DE41-4521-9D96-BFA9AAD5D3F7}"/>
              </a:ext>
            </a:extLst>
          </p:cNvPr>
          <p:cNvSpPr txBox="1"/>
          <p:nvPr/>
        </p:nvSpPr>
        <p:spPr>
          <a:xfrm>
            <a:off x="1838946" y="4213504"/>
            <a:ext cx="592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Spotřeba mléka a mléčných výrobků (kg/rok)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94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BBE2B-3DFE-459F-8B36-05F059E2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81" y="91440"/>
            <a:ext cx="10000932" cy="680720"/>
          </a:xfrm>
        </p:spPr>
        <p:txBody>
          <a:bodyPr/>
          <a:lstStyle/>
          <a:p>
            <a:pPr algn="ctr"/>
            <a:r>
              <a:rPr lang="sk-SK" b="1" dirty="0"/>
              <a:t>Výživová hodnota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FDC1E2-6E31-4F72-9DB9-F29AC05B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280" y="772160"/>
            <a:ext cx="10210800" cy="5669280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cs-CZ" dirty="0"/>
              <a:t>V porovnaní s přírodními sýry mají tavené sýry </a:t>
            </a:r>
            <a:r>
              <a:rPr lang="cs-CZ" b="1" dirty="0">
                <a:solidFill>
                  <a:srgbClr val="FF0000"/>
                </a:solidFill>
              </a:rPr>
              <a:t>nižší výživovou hodnotu.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Teplota použitá při tavení snižuje množství vitamínů a kvalitu bílkovin, využitelnost vápníku je nižší (není navázaný na mléčnou bílkovinu, ale na fosforečnan anebo citrát tavicích solí) a poměr fosforu a vápníku, které z tavených sýrů naše tělo přijme, je velmi nepřiznivý (víc fosforu než vápníku).</a:t>
            </a:r>
          </a:p>
          <a:p>
            <a:endParaRPr lang="cs-CZ" dirty="0"/>
          </a:p>
          <a:p>
            <a:r>
              <a:rPr lang="cs-CZ" dirty="0"/>
              <a:t>Nezanedbatelný je též obsah sodíku. Ve </a:t>
            </a:r>
            <a:r>
              <a:rPr lang="cs-CZ" dirty="0" err="1"/>
              <a:t>vetšině</a:t>
            </a:r>
            <a:r>
              <a:rPr lang="cs-CZ" dirty="0"/>
              <a:t> tavených sýrů je obsah sodíku větší než 1000 mg.100 g</a:t>
            </a:r>
            <a:r>
              <a:rPr lang="cs-CZ" baseline="30000" dirty="0"/>
              <a:t>-1</a:t>
            </a:r>
            <a:r>
              <a:rPr lang="cs-CZ" dirty="0"/>
              <a:t> sýra, přičemž optimální denní příjem sodíku je cca 600 - 3500 mg.</a:t>
            </a:r>
          </a:p>
          <a:p>
            <a:endParaRPr lang="cs-CZ" dirty="0"/>
          </a:p>
          <a:p>
            <a:r>
              <a:rPr lang="cs-CZ" dirty="0"/>
              <a:t>Další nevýhodou je často vysoký obsah tuků (a cholesterolu), který je rizikovým faktorem kardiovaskulárních onemocnění.  </a:t>
            </a:r>
          </a:p>
          <a:p>
            <a:pPr marL="0" indent="0">
              <a:buNone/>
            </a:pPr>
            <a:r>
              <a:rPr lang="cs-CZ" dirty="0"/>
              <a:t> 50 g taveného sýra s obsahem 70 % t. v s., dodáme našemu tělu asi 17 g tuků, což je skoro čtvrtina doporučené denní dávky tuků pro dospělého člověka.</a:t>
            </a:r>
          </a:p>
        </p:txBody>
      </p:sp>
    </p:spTree>
    <p:extLst>
      <p:ext uri="{BB962C8B-B14F-4D97-AF65-F5344CB8AC3E}">
        <p14:creationId xmlns:p14="http://schemas.microsoft.com/office/powerpoint/2010/main" val="39308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11AFD-34A6-4190-BB9C-1C79BED2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102" y="91440"/>
            <a:ext cx="8911687" cy="65123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Suroviny používané k výrobě tavených sýrů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681522-32CD-49F8-8A6E-00ADD06F9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280" y="938463"/>
            <a:ext cx="9899332" cy="577729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1900" dirty="0"/>
              <a:t>Kvalitní tavený sýr se může </a:t>
            </a:r>
            <a:r>
              <a:rPr lang="cs-CZ" sz="1900" b="1" dirty="0"/>
              <a:t>vyrábět pouze z chuťově a konzistenčně dobrého přírodního sýra</a:t>
            </a:r>
            <a:r>
              <a:rPr lang="cs-CZ" sz="1900" dirty="0"/>
              <a:t>, protože </a:t>
            </a:r>
            <a:r>
              <a:rPr lang="cs-CZ" sz="1900" b="1" dirty="0"/>
              <a:t>tavicí soli a technologický postup </a:t>
            </a:r>
            <a:r>
              <a:rPr lang="cs-CZ" sz="1900" dirty="0"/>
              <a:t>může některé vlastnosti zlepšit, ale </a:t>
            </a:r>
            <a:r>
              <a:rPr lang="cs-CZ" sz="1900" b="1" dirty="0"/>
              <a:t>závažné vady suroviny neodstraní !!!</a:t>
            </a:r>
          </a:p>
          <a:p>
            <a:pPr marL="0" indent="0" algn="ctr">
              <a:buNone/>
            </a:pPr>
            <a:endParaRPr lang="cs-CZ" sz="1900" dirty="0"/>
          </a:p>
          <a:p>
            <a:r>
              <a:rPr lang="cs-CZ" sz="1900" dirty="0"/>
              <a:t>K výrobě je možné použít </a:t>
            </a:r>
            <a:r>
              <a:rPr lang="cs-CZ" sz="1900" b="1" dirty="0">
                <a:solidFill>
                  <a:srgbClr val="0070C0"/>
                </a:solidFill>
              </a:rPr>
              <a:t>všechny druhy přírodních sýrů s různým obsahem tuku</a:t>
            </a:r>
            <a:r>
              <a:rPr lang="cs-CZ" sz="1900" dirty="0"/>
              <a:t>. </a:t>
            </a:r>
          </a:p>
          <a:p>
            <a:endParaRPr lang="cs-CZ" sz="1900" b="1" dirty="0"/>
          </a:p>
          <a:p>
            <a:r>
              <a:rPr lang="cs-CZ" sz="1900" b="1" dirty="0"/>
              <a:t>Posuzuje se především: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b="1" dirty="0"/>
              <a:t>chuť sýra,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b="1" dirty="0"/>
              <a:t>konzistence,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b="1" dirty="0"/>
              <a:t>stupeň vyzrání,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b="1" dirty="0"/>
              <a:t>povrch,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b="1" dirty="0"/>
              <a:t>zduření sýra.</a:t>
            </a:r>
            <a:endParaRPr lang="cs-CZ" sz="1900" dirty="0"/>
          </a:p>
          <a:p>
            <a:pPr marL="0" indent="0" algn="ctr">
              <a:buNone/>
            </a:pPr>
            <a:r>
              <a:rPr lang="cs-CZ" sz="1900" b="1" u="sng" dirty="0">
                <a:solidFill>
                  <a:srgbClr val="FF0000"/>
                </a:solidFill>
              </a:rPr>
              <a:t>Normální zduření sýrů mohou způsobovat plynotvorné koliformní bakterie – </a:t>
            </a:r>
            <a:r>
              <a:rPr lang="cs-CZ" sz="1900" dirty="0"/>
              <a:t> které nepředstavují zdravotní riziko, protože </a:t>
            </a:r>
            <a:r>
              <a:rPr lang="cs-CZ" sz="1900" b="1" u="sng" dirty="0">
                <a:solidFill>
                  <a:srgbClr val="FF0000"/>
                </a:solidFill>
              </a:rPr>
              <a:t>se teplotami při tavení ničí.</a:t>
            </a:r>
          </a:p>
          <a:p>
            <a:pPr marL="0" indent="0" algn="ctr">
              <a:buNone/>
            </a:pPr>
            <a:r>
              <a:rPr lang="cs-CZ" sz="1900" dirty="0"/>
              <a:t>Naopak </a:t>
            </a:r>
            <a:r>
              <a:rPr lang="cs-CZ" sz="1900" b="1" u="sng" dirty="0">
                <a:solidFill>
                  <a:srgbClr val="FF0000"/>
                </a:solidFill>
              </a:rPr>
              <a:t>spory klostridií se tavením neusmrtí </a:t>
            </a:r>
            <a:r>
              <a:rPr lang="cs-CZ" sz="1900" dirty="0"/>
              <a:t>a v hotovém výrobků můžou způsobit duření. </a:t>
            </a:r>
          </a:p>
          <a:p>
            <a:pPr marL="0" indent="0">
              <a:buNone/>
            </a:pPr>
            <a:endParaRPr lang="cs-CZ" sz="1900" dirty="0"/>
          </a:p>
          <a:p>
            <a:pPr marL="0" indent="0" algn="ctr">
              <a:buNone/>
            </a:pPr>
            <a:r>
              <a:rPr lang="cs-CZ" sz="1900" b="1" dirty="0">
                <a:solidFill>
                  <a:srgbClr val="0070C0"/>
                </a:solidFill>
              </a:rPr>
              <a:t>Mladé</a:t>
            </a:r>
            <a:r>
              <a:rPr lang="cs-CZ" sz="1900" dirty="0">
                <a:solidFill>
                  <a:srgbClr val="0070C0"/>
                </a:solidFill>
              </a:rPr>
              <a:t> </a:t>
            </a:r>
            <a:r>
              <a:rPr lang="cs-CZ" sz="1900" b="1" dirty="0">
                <a:solidFill>
                  <a:srgbClr val="0070C0"/>
                </a:solidFill>
              </a:rPr>
              <a:t>sýry (zrající krátkou dobu)</a:t>
            </a:r>
            <a:r>
              <a:rPr lang="cs-CZ" sz="1900" dirty="0">
                <a:solidFill>
                  <a:srgbClr val="0070C0"/>
                </a:solidFill>
              </a:rPr>
              <a:t> </a:t>
            </a:r>
            <a:r>
              <a:rPr lang="cs-CZ" sz="1900" dirty="0"/>
              <a:t>dodávají </a:t>
            </a:r>
            <a:r>
              <a:rPr lang="cs-CZ" sz="1900" b="1" dirty="0">
                <a:solidFill>
                  <a:srgbClr val="0070C0"/>
                </a:solidFill>
              </a:rPr>
              <a:t>žádoucí konzistenci (</a:t>
            </a:r>
            <a:r>
              <a:rPr lang="cs-CZ" sz="1900" b="1" dirty="0" err="1">
                <a:solidFill>
                  <a:srgbClr val="0070C0"/>
                </a:solidFill>
              </a:rPr>
              <a:t>krájitelné</a:t>
            </a:r>
            <a:r>
              <a:rPr lang="cs-CZ" sz="1900" b="1" dirty="0">
                <a:solidFill>
                  <a:srgbClr val="0070C0"/>
                </a:solidFill>
              </a:rPr>
              <a:t> sýry).</a:t>
            </a:r>
            <a:endParaRPr lang="cs-CZ" sz="1900" dirty="0"/>
          </a:p>
          <a:p>
            <a:pPr marL="0" indent="0" algn="ctr">
              <a:buNone/>
            </a:pPr>
            <a:r>
              <a:rPr lang="cs-CZ" sz="1900" b="1" dirty="0">
                <a:solidFill>
                  <a:srgbClr val="0070C0"/>
                </a:solidFill>
              </a:rPr>
              <a:t>Zralejší sýry</a:t>
            </a:r>
            <a:r>
              <a:rPr lang="cs-CZ" sz="1900" dirty="0">
                <a:solidFill>
                  <a:srgbClr val="0070C0"/>
                </a:solidFill>
              </a:rPr>
              <a:t> </a:t>
            </a:r>
            <a:r>
              <a:rPr lang="cs-CZ" sz="1900" dirty="0"/>
              <a:t>dodávají </a:t>
            </a:r>
            <a:r>
              <a:rPr lang="cs-CZ" sz="1900" b="1" dirty="0">
                <a:solidFill>
                  <a:srgbClr val="0070C0"/>
                </a:solidFill>
              </a:rPr>
              <a:t>výraznou, typickou chuť (roztíratelné sýry).</a:t>
            </a:r>
            <a:endParaRPr lang="cs-CZ" sz="1900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2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AD49E-AA73-41CA-BF66-946D002C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303" y="148906"/>
            <a:ext cx="8911687" cy="57102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Tavicí sůl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135024-D157-4A2B-8E0C-02C0AB324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253" y="753978"/>
            <a:ext cx="10225552" cy="588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400" b="1" dirty="0"/>
              <a:t>Jsou </a:t>
            </a:r>
            <a:r>
              <a:rPr lang="sk-SK" sz="1400" b="1" dirty="0"/>
              <a:t>to </a:t>
            </a:r>
            <a:r>
              <a:rPr lang="cs-CZ" sz="1400" b="1" dirty="0"/>
              <a:t>zdravotně</a:t>
            </a:r>
            <a:r>
              <a:rPr lang="sk-SK" sz="1400" b="1" dirty="0"/>
              <a:t> </a:t>
            </a:r>
            <a:r>
              <a:rPr lang="cs-CZ" sz="1400" b="1" dirty="0"/>
              <a:t>nezávadné</a:t>
            </a:r>
            <a:r>
              <a:rPr lang="sk-SK" sz="1400" b="1" dirty="0"/>
              <a:t> </a:t>
            </a:r>
            <a:r>
              <a:rPr lang="cs-CZ" sz="1400" b="1" dirty="0"/>
              <a:t>buď kyselé anebo slabě alkalické sole organických anebo anorganických kyselin. Nejvhodnější jsou sodné soli kyseliny fosforečné anebo citronové, připadne jejich směsi.</a:t>
            </a:r>
            <a:r>
              <a:rPr lang="sk-SK" sz="1400" dirty="0"/>
              <a:t> </a:t>
            </a:r>
          </a:p>
          <a:p>
            <a:pPr marL="0" indent="0" algn="ctr">
              <a:buNone/>
            </a:pPr>
            <a:r>
              <a:rPr lang="sk-SK" sz="1400" dirty="0"/>
              <a:t>Musí </a:t>
            </a:r>
            <a:r>
              <a:rPr lang="sk-SK" sz="1400" dirty="0" err="1"/>
              <a:t>mít</a:t>
            </a:r>
            <a:r>
              <a:rPr lang="sk-SK" sz="1400" dirty="0"/>
              <a:t> dobrou </a:t>
            </a:r>
            <a:r>
              <a:rPr lang="cs-CZ" sz="1400" dirty="0" err="1"/>
              <a:t>pufrační</a:t>
            </a:r>
            <a:r>
              <a:rPr lang="sk-SK" sz="1400" dirty="0"/>
              <a:t> </a:t>
            </a:r>
            <a:r>
              <a:rPr lang="sk-SK" sz="1400" dirty="0" err="1"/>
              <a:t>schopnost</a:t>
            </a:r>
            <a:r>
              <a:rPr lang="sk-SK" sz="1400" dirty="0"/>
              <a:t> a </a:t>
            </a:r>
            <a:r>
              <a:rPr lang="sk-SK" sz="1400" dirty="0" err="1"/>
              <a:t>schopnost</a:t>
            </a:r>
            <a:r>
              <a:rPr lang="sk-SK" sz="1400" dirty="0"/>
              <a:t> </a:t>
            </a:r>
            <a:r>
              <a:rPr lang="cs-CZ" sz="1400" dirty="0"/>
              <a:t>upravit</a:t>
            </a:r>
            <a:r>
              <a:rPr lang="sk-SK" sz="1400" dirty="0"/>
              <a:t> </a:t>
            </a:r>
            <a:r>
              <a:rPr lang="cs-CZ" sz="1400" dirty="0"/>
              <a:t>konečné </a:t>
            </a:r>
            <a:r>
              <a:rPr lang="sk-SK" sz="1400" dirty="0"/>
              <a:t>pH taveného </a:t>
            </a:r>
            <a:r>
              <a:rPr lang="cs-CZ" sz="1400" dirty="0"/>
              <a:t>sýra</a:t>
            </a:r>
            <a:r>
              <a:rPr lang="sk-SK" sz="1400" dirty="0"/>
              <a:t> na požadovanou hodnotu.</a:t>
            </a:r>
            <a:endParaRPr lang="cs-CZ" sz="1400" b="1" dirty="0"/>
          </a:p>
          <a:p>
            <a:pPr marL="0" indent="0">
              <a:buNone/>
            </a:pPr>
            <a:endParaRPr lang="cs-CZ" sz="1400" dirty="0"/>
          </a:p>
          <a:p>
            <a:pPr marL="0" indent="0" algn="ctr">
              <a:buNone/>
            </a:pPr>
            <a:r>
              <a:rPr lang="cs-CZ" sz="1400" dirty="0"/>
              <a:t>Podle požadavků kladených na charakter taveniny používáme v praxi: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sz="1400" b="1" dirty="0">
                <a:solidFill>
                  <a:srgbClr val="FF0000"/>
                </a:solidFill>
              </a:rPr>
              <a:t>Pro roztíratelné tavené sýry: </a:t>
            </a:r>
            <a:r>
              <a:rPr lang="sk-SK" sz="1400" dirty="0"/>
              <a:t>Fosforečné soli </a:t>
            </a:r>
            <a:r>
              <a:rPr lang="sk-SK" sz="1400" dirty="0" err="1"/>
              <a:t>mají</a:t>
            </a:r>
            <a:r>
              <a:rPr lang="sk-SK" sz="1400" dirty="0"/>
              <a:t> vyšší </a:t>
            </a:r>
            <a:r>
              <a:rPr lang="sk-SK" sz="1400" dirty="0" err="1"/>
              <a:t>podíl</a:t>
            </a:r>
            <a:r>
              <a:rPr lang="sk-SK" sz="1400" dirty="0"/>
              <a:t> vápniku, </a:t>
            </a:r>
            <a:r>
              <a:rPr lang="sk-SK" sz="1400" dirty="0" err="1"/>
              <a:t>čímž</a:t>
            </a:r>
            <a:r>
              <a:rPr lang="sk-SK" sz="1400" dirty="0"/>
              <a:t> </a:t>
            </a:r>
            <a:r>
              <a:rPr lang="sk-SK" sz="1400" dirty="0" err="1"/>
              <a:t>zajišťují</a:t>
            </a:r>
            <a:r>
              <a:rPr lang="sk-SK" sz="1400" dirty="0"/>
              <a:t> dobrou </a:t>
            </a:r>
            <a:r>
              <a:rPr lang="sk-SK" sz="1400" dirty="0" err="1"/>
              <a:t>roztieratelnost</a:t>
            </a:r>
            <a:r>
              <a:rPr lang="sk-SK" sz="1400" dirty="0"/>
              <a:t>, </a:t>
            </a:r>
            <a:r>
              <a:rPr lang="sk-SK" sz="1400" dirty="0" err="1"/>
              <a:t>optimální</a:t>
            </a:r>
            <a:r>
              <a:rPr lang="sk-SK" sz="1400" dirty="0"/>
              <a:t> pH je 6 až 6,3</a:t>
            </a:r>
            <a:endParaRPr lang="cs-CZ" sz="14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sz="1400" b="1" dirty="0">
                <a:solidFill>
                  <a:srgbClr val="FF0000"/>
                </a:solidFill>
              </a:rPr>
              <a:t>Tavicí citrátové soli pro pevné tavené sýry </a:t>
            </a:r>
            <a:r>
              <a:rPr lang="cs-CZ" sz="1400" dirty="0"/>
              <a:t>(</a:t>
            </a:r>
            <a:r>
              <a:rPr lang="cs-CZ" sz="1400" dirty="0" err="1"/>
              <a:t>krájitelné</a:t>
            </a:r>
            <a:r>
              <a:rPr lang="cs-CZ" sz="1400" dirty="0"/>
              <a:t>, tzv. s lomem – jsou určené na krájení, strouhání). </a:t>
            </a:r>
            <a:r>
              <a:rPr lang="sk-SK" sz="1400" dirty="0"/>
              <a:t>Citrátové soli </a:t>
            </a:r>
            <a:r>
              <a:rPr lang="sk-SK" sz="1400" dirty="0" err="1"/>
              <a:t>jsou</a:t>
            </a:r>
            <a:r>
              <a:rPr lang="sk-SK" sz="1400" dirty="0"/>
              <a:t> </a:t>
            </a:r>
            <a:r>
              <a:rPr lang="sk-SK" sz="1400" dirty="0" err="1"/>
              <a:t>kyselejší</a:t>
            </a:r>
            <a:r>
              <a:rPr lang="sk-SK" sz="1400" dirty="0"/>
              <a:t>, </a:t>
            </a:r>
            <a:r>
              <a:rPr lang="sk-SK" sz="1400" dirty="0" err="1"/>
              <a:t>mají</a:t>
            </a:r>
            <a:r>
              <a:rPr lang="sk-SK" sz="1400" dirty="0"/>
              <a:t> nižší </a:t>
            </a:r>
            <a:r>
              <a:rPr lang="sk-SK" sz="1400" dirty="0" err="1"/>
              <a:t>schopnost</a:t>
            </a:r>
            <a:r>
              <a:rPr lang="sk-SK" sz="1400" dirty="0"/>
              <a:t> </a:t>
            </a:r>
            <a:r>
              <a:rPr lang="sk-SK" sz="1400" dirty="0" err="1"/>
              <a:t>vázat</a:t>
            </a:r>
            <a:r>
              <a:rPr lang="sk-SK" sz="1400" dirty="0"/>
              <a:t> </a:t>
            </a:r>
            <a:r>
              <a:rPr lang="sk-SK" sz="1400" dirty="0" err="1"/>
              <a:t>vápník</a:t>
            </a:r>
            <a:r>
              <a:rPr lang="sk-SK" sz="1400" dirty="0"/>
              <a:t> z </a:t>
            </a:r>
            <a:r>
              <a:rPr lang="sk-SK" sz="1400" dirty="0" err="1"/>
              <a:t>bílkovin</a:t>
            </a:r>
            <a:r>
              <a:rPr lang="sk-SK" sz="1400" dirty="0"/>
              <a:t> a </a:t>
            </a:r>
            <a:r>
              <a:rPr lang="sk-SK" sz="1400" dirty="0" err="1"/>
              <a:t>používají</a:t>
            </a:r>
            <a:r>
              <a:rPr lang="sk-SK" sz="1400" dirty="0"/>
              <a:t> </a:t>
            </a:r>
            <a:r>
              <a:rPr lang="sk-SK" sz="1400" dirty="0" err="1"/>
              <a:t>se</a:t>
            </a:r>
            <a:r>
              <a:rPr lang="sk-SK" sz="1400" dirty="0"/>
              <a:t> pro </a:t>
            </a:r>
            <a:r>
              <a:rPr lang="sk-SK" sz="1400" dirty="0" err="1"/>
              <a:t>získání</a:t>
            </a:r>
            <a:r>
              <a:rPr lang="sk-SK" sz="1400" dirty="0"/>
              <a:t> </a:t>
            </a:r>
            <a:r>
              <a:rPr lang="sk-SK" sz="1400" dirty="0" err="1"/>
              <a:t>lomivé</a:t>
            </a:r>
            <a:r>
              <a:rPr lang="sk-SK" sz="1400" dirty="0"/>
              <a:t> </a:t>
            </a:r>
            <a:r>
              <a:rPr lang="sk-SK" sz="1400" dirty="0" err="1"/>
              <a:t>konzistence</a:t>
            </a:r>
            <a:r>
              <a:rPr lang="sk-SK" sz="1400" dirty="0"/>
              <a:t>.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sk-SK" sz="1400" dirty="0" err="1"/>
              <a:t>Nejčastěji</a:t>
            </a:r>
            <a:r>
              <a:rPr lang="sk-SK" sz="1400" dirty="0"/>
              <a:t> </a:t>
            </a:r>
            <a:r>
              <a:rPr lang="sk-SK" sz="1400" dirty="0" err="1"/>
              <a:t>se</a:t>
            </a:r>
            <a:r>
              <a:rPr lang="sk-SK" sz="1400" dirty="0"/>
              <a:t> </a:t>
            </a:r>
            <a:r>
              <a:rPr lang="sk-SK" sz="1400" dirty="0" err="1"/>
              <a:t>používají</a:t>
            </a:r>
            <a:r>
              <a:rPr lang="sk-SK" sz="1400" dirty="0"/>
              <a:t> </a:t>
            </a:r>
            <a:r>
              <a:rPr lang="sk-SK" sz="1400" dirty="0" err="1"/>
              <a:t>různé</a:t>
            </a:r>
            <a:r>
              <a:rPr lang="sk-SK" sz="1400" dirty="0"/>
              <a:t> </a:t>
            </a:r>
            <a:r>
              <a:rPr lang="sk-SK" sz="1400" dirty="0" err="1"/>
              <a:t>směsi</a:t>
            </a:r>
            <a:r>
              <a:rPr lang="sk-SK" sz="1400" dirty="0"/>
              <a:t> </a:t>
            </a:r>
            <a:r>
              <a:rPr lang="sk-SK" sz="1400" dirty="0" err="1"/>
              <a:t>citrátů</a:t>
            </a:r>
            <a:r>
              <a:rPr lang="sk-SK" sz="1400" dirty="0"/>
              <a:t> a </a:t>
            </a:r>
            <a:r>
              <a:rPr lang="sk-SK" sz="1400" dirty="0" err="1"/>
              <a:t>fosfátů</a:t>
            </a:r>
            <a:r>
              <a:rPr lang="sk-SK" sz="1400" dirty="0"/>
              <a:t>.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sk-SK" sz="1400" b="1" dirty="0">
              <a:solidFill>
                <a:srgbClr val="FF0000"/>
              </a:solidFill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sk-SK" sz="1400" b="1" dirty="0">
                <a:solidFill>
                  <a:srgbClr val="FF0000"/>
                </a:solidFill>
              </a:rPr>
              <a:t>V </a:t>
            </a:r>
            <a:r>
              <a:rPr lang="sk-SK" sz="1400" b="1" dirty="0" err="1">
                <a:solidFill>
                  <a:srgbClr val="FF0000"/>
                </a:solidFill>
              </a:rPr>
              <a:t>průběhu</a:t>
            </a:r>
            <a:r>
              <a:rPr lang="sk-SK" sz="1400" b="1" dirty="0">
                <a:solidFill>
                  <a:srgbClr val="FF0000"/>
                </a:solidFill>
              </a:rPr>
              <a:t> tavení </a:t>
            </a:r>
            <a:r>
              <a:rPr lang="sk-SK" sz="1400" b="1" dirty="0" err="1">
                <a:solidFill>
                  <a:srgbClr val="FF0000"/>
                </a:solidFill>
              </a:rPr>
              <a:t>zajišťují</a:t>
            </a:r>
            <a:r>
              <a:rPr lang="sk-SK" sz="1400" b="1" dirty="0">
                <a:solidFill>
                  <a:srgbClr val="FF0000"/>
                </a:solidFill>
              </a:rPr>
              <a:t> </a:t>
            </a:r>
            <a:r>
              <a:rPr lang="sk-SK" sz="1400" b="1" dirty="0" err="1">
                <a:solidFill>
                  <a:srgbClr val="FF0000"/>
                </a:solidFill>
              </a:rPr>
              <a:t>tavicí</a:t>
            </a:r>
            <a:r>
              <a:rPr lang="sk-SK" sz="1400" b="1" dirty="0">
                <a:solidFill>
                  <a:srgbClr val="FF0000"/>
                </a:solidFill>
              </a:rPr>
              <a:t> </a:t>
            </a:r>
            <a:r>
              <a:rPr lang="sk-SK" sz="1400" b="1" dirty="0" err="1">
                <a:solidFill>
                  <a:srgbClr val="FF0000"/>
                </a:solidFill>
              </a:rPr>
              <a:t>sole</a:t>
            </a:r>
            <a:r>
              <a:rPr lang="sk-SK" sz="1400" b="1" dirty="0">
                <a:solidFill>
                  <a:srgbClr val="FF0000"/>
                </a:solidFill>
              </a:rPr>
              <a:t> </a:t>
            </a:r>
            <a:r>
              <a:rPr lang="sk-SK" sz="1400" b="1" dirty="0" err="1">
                <a:solidFill>
                  <a:srgbClr val="FF0000"/>
                </a:solidFill>
              </a:rPr>
              <a:t>výměnu</a:t>
            </a:r>
            <a:r>
              <a:rPr lang="sk-SK" sz="1400" b="1" dirty="0">
                <a:solidFill>
                  <a:srgbClr val="FF0000"/>
                </a:solidFill>
              </a:rPr>
              <a:t> Ca</a:t>
            </a:r>
            <a:r>
              <a:rPr lang="sk-SK" sz="1400" b="1" baseline="30000" dirty="0">
                <a:solidFill>
                  <a:srgbClr val="FF0000"/>
                </a:solidFill>
              </a:rPr>
              <a:t>2+ </a:t>
            </a:r>
            <a:r>
              <a:rPr lang="sk-SK" sz="1400" b="1" dirty="0" err="1">
                <a:solidFill>
                  <a:srgbClr val="FF0000"/>
                </a:solidFill>
              </a:rPr>
              <a:t>iontů</a:t>
            </a:r>
            <a:r>
              <a:rPr lang="sk-SK" sz="1400" b="1" dirty="0">
                <a:solidFill>
                  <a:srgbClr val="FF0000"/>
                </a:solidFill>
              </a:rPr>
              <a:t> v </a:t>
            </a:r>
            <a:r>
              <a:rPr lang="sk-SK" sz="1400" b="1" dirty="0" err="1">
                <a:solidFill>
                  <a:srgbClr val="FF0000"/>
                </a:solidFill>
              </a:rPr>
              <a:t>tavenině</a:t>
            </a:r>
            <a:r>
              <a:rPr lang="sk-SK" sz="1400" b="1" dirty="0">
                <a:solidFill>
                  <a:srgbClr val="FF0000"/>
                </a:solidFill>
              </a:rPr>
              <a:t> za </a:t>
            </a:r>
            <a:r>
              <a:rPr lang="sk-SK" sz="1400" b="1" dirty="0" err="1">
                <a:solidFill>
                  <a:srgbClr val="FF0000"/>
                </a:solidFill>
              </a:rPr>
              <a:t>ionty</a:t>
            </a:r>
            <a:r>
              <a:rPr lang="sk-SK" sz="1400" b="1" dirty="0">
                <a:solidFill>
                  <a:srgbClr val="FF0000"/>
                </a:solidFill>
              </a:rPr>
              <a:t> Na</a:t>
            </a:r>
            <a:r>
              <a:rPr lang="sk-SK" sz="1400" b="1" baseline="30000" dirty="0">
                <a:solidFill>
                  <a:srgbClr val="FF0000"/>
                </a:solidFill>
              </a:rPr>
              <a:t>+</a:t>
            </a:r>
            <a:r>
              <a:rPr lang="sk-SK" sz="1400" b="1" dirty="0">
                <a:solidFill>
                  <a:srgbClr val="FF0000"/>
                </a:solidFill>
              </a:rPr>
              <a:t> (</a:t>
            </a:r>
            <a:r>
              <a:rPr lang="sk-SK" sz="1400" b="1" dirty="0" err="1">
                <a:solidFill>
                  <a:srgbClr val="FF0000"/>
                </a:solidFill>
              </a:rPr>
              <a:t>případně</a:t>
            </a:r>
            <a:r>
              <a:rPr lang="sk-SK" sz="1400" b="1" dirty="0">
                <a:solidFill>
                  <a:srgbClr val="FF0000"/>
                </a:solidFill>
              </a:rPr>
              <a:t> K</a:t>
            </a:r>
            <a:r>
              <a:rPr lang="sk-SK" sz="1400" b="1" baseline="30000" dirty="0">
                <a:solidFill>
                  <a:srgbClr val="FF0000"/>
                </a:solidFill>
              </a:rPr>
              <a:t>+ </a:t>
            </a:r>
            <a:r>
              <a:rPr lang="sk-SK" sz="1400" b="1" dirty="0">
                <a:solidFill>
                  <a:srgbClr val="FF0000"/>
                </a:solidFill>
              </a:rPr>
              <a:t>)</a:t>
            </a:r>
            <a:endParaRPr lang="cs-CZ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400" dirty="0"/>
          </a:p>
          <a:p>
            <a:pPr marL="0" indent="0" algn="ctr">
              <a:buNone/>
            </a:pPr>
            <a:r>
              <a:rPr lang="cs-CZ" sz="1400" dirty="0"/>
              <a:t>Zásada je, že k </a:t>
            </a:r>
            <a:r>
              <a:rPr lang="cs-CZ" sz="1400" b="1" dirty="0"/>
              <a:t>vyzrálým sýrům s vyšší hodnotou pH přidáváme tavicí soli s nižší hodnotou pH. </a:t>
            </a:r>
            <a:endParaRPr lang="cs-CZ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FF0000"/>
                </a:solidFill>
              </a:rPr>
              <a:t>Dávka</a:t>
            </a:r>
            <a:r>
              <a:rPr lang="cs-CZ" sz="1400" dirty="0"/>
              <a:t> tavicích solí se pohybuje </a:t>
            </a:r>
            <a:r>
              <a:rPr lang="cs-CZ" sz="1400" b="1" dirty="0">
                <a:solidFill>
                  <a:srgbClr val="FF0000"/>
                </a:solidFill>
              </a:rPr>
              <a:t>od 2 do 3 %.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0000"/>
                </a:solidFill>
              </a:rPr>
              <a:t>Nesmí překročit 3,5 %</a:t>
            </a:r>
            <a:r>
              <a:rPr lang="cs-CZ" sz="1400" dirty="0"/>
              <a:t>, protože pak mohou </a:t>
            </a:r>
            <a:r>
              <a:rPr lang="cs-CZ" sz="1400" b="1" dirty="0"/>
              <a:t>nepříznivě ovlivnit chuťové vlastnosti taveného sýra.</a:t>
            </a:r>
          </a:p>
          <a:p>
            <a:pPr marL="0" indent="0" algn="ctr">
              <a:buNone/>
            </a:pPr>
            <a:endParaRPr lang="cs-CZ" sz="1400" b="1" dirty="0"/>
          </a:p>
          <a:p>
            <a:pPr marL="0" indent="0" algn="ctr">
              <a:buNone/>
            </a:pPr>
            <a:r>
              <a:rPr lang="cs-CZ" sz="1200" dirty="0"/>
              <a:t>Tyto látky patří mezi přídavné látky (aditiva) a na obale výrobků musí být označen číselným kódem, </a:t>
            </a:r>
            <a:r>
              <a:rPr lang="cs-CZ" sz="1200" b="1" dirty="0">
                <a:solidFill>
                  <a:srgbClr val="FF0000"/>
                </a:solidFill>
              </a:rPr>
              <a:t>tzv. E – kód</a:t>
            </a:r>
          </a:p>
          <a:p>
            <a:pPr marL="0" indent="0" algn="ctr">
              <a:buNone/>
            </a:pP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5515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9DD9F9-F5C4-4212-9AF4-FA9113A5C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426F6C-F417-4549-8850-F25566CD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1C64229-871C-4EB7-9C1E-16CD78630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6" r="6812"/>
          <a:stretch/>
        </p:blipFill>
        <p:spPr>
          <a:xfrm>
            <a:off x="2018685" y="997309"/>
            <a:ext cx="8154629" cy="4586994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A62F81ED-B4A6-4AE5-80BE-E6269859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2420E742-33FF-4DC6-AC42-E35422A7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3" b="265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0986C938-4DF7-48BB-A0D6-D0D46DAF621D}"/>
              </a:ext>
            </a:extLst>
          </p:cNvPr>
          <p:cNvSpPr/>
          <p:nvPr/>
        </p:nvSpPr>
        <p:spPr>
          <a:xfrm>
            <a:off x="3708400" y="4724400"/>
            <a:ext cx="459232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3109BD0-719F-4EA4-973B-FE15165913B9}"/>
              </a:ext>
            </a:extLst>
          </p:cNvPr>
          <p:cNvSpPr txBox="1"/>
          <p:nvPr/>
        </p:nvSpPr>
        <p:spPr>
          <a:xfrm>
            <a:off x="7833360" y="5473005"/>
            <a:ext cx="3576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k-SK" sz="1200" b="1" i="0" cap="all" dirty="0">
              <a:solidFill>
                <a:schemeClr val="bg1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A0E706C-E067-47BA-8433-DAAED2978352}"/>
              </a:ext>
            </a:extLst>
          </p:cNvPr>
          <p:cNvSpPr txBox="1"/>
          <p:nvPr/>
        </p:nvSpPr>
        <p:spPr>
          <a:xfrm>
            <a:off x="8300720" y="4595841"/>
            <a:ext cx="2824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E339- Fosforečnany sodné (</a:t>
            </a:r>
            <a:r>
              <a:rPr lang="sk-SK" sz="1400" b="1" dirty="0" err="1">
                <a:solidFill>
                  <a:schemeClr val="bg1"/>
                </a:solidFill>
              </a:rPr>
              <a:t>Orthofosforečnany</a:t>
            </a:r>
            <a:r>
              <a:rPr lang="sk-SK" sz="1400" b="1" dirty="0">
                <a:solidFill>
                  <a:schemeClr val="bg1"/>
                </a:solidFill>
              </a:rPr>
              <a:t>, </a:t>
            </a:r>
            <a:r>
              <a:rPr lang="sk-SK" sz="1400" b="1" dirty="0" err="1">
                <a:solidFill>
                  <a:schemeClr val="bg1"/>
                </a:solidFill>
              </a:rPr>
              <a:t>Monofosforečnany</a:t>
            </a:r>
            <a:r>
              <a:rPr lang="sk-SK" sz="1400" b="1" dirty="0">
                <a:solidFill>
                  <a:schemeClr val="bg1"/>
                </a:solidFill>
              </a:rPr>
              <a:t>)</a:t>
            </a:r>
          </a:p>
          <a:p>
            <a:endParaRPr lang="sk-SK" sz="1400" b="1" dirty="0">
              <a:solidFill>
                <a:schemeClr val="bg1"/>
              </a:solidFill>
            </a:endParaRPr>
          </a:p>
          <a:p>
            <a:r>
              <a:rPr lang="sk-SK" sz="1400" b="1" dirty="0">
                <a:solidFill>
                  <a:schemeClr val="bg1"/>
                </a:solidFill>
              </a:rPr>
              <a:t>E450- </a:t>
            </a:r>
            <a:r>
              <a:rPr lang="sk-SK" sz="1400" b="1" dirty="0" err="1">
                <a:solidFill>
                  <a:schemeClr val="bg1"/>
                </a:solidFill>
              </a:rPr>
              <a:t>Difosforečnany</a:t>
            </a:r>
            <a:r>
              <a:rPr lang="sk-SK" sz="1400" b="1" dirty="0">
                <a:solidFill>
                  <a:schemeClr val="bg1"/>
                </a:solidFill>
              </a:rPr>
              <a:t> (sodné, draselné a vápenaté)</a:t>
            </a:r>
          </a:p>
          <a:p>
            <a:endParaRPr lang="sk-SK" sz="1400" b="1" dirty="0">
              <a:solidFill>
                <a:schemeClr val="bg1"/>
              </a:solidFill>
            </a:endParaRPr>
          </a:p>
          <a:p>
            <a:r>
              <a:rPr lang="sk-SK" sz="1400" b="1" dirty="0">
                <a:solidFill>
                  <a:schemeClr val="bg1"/>
                </a:solidFill>
              </a:rPr>
              <a:t>E452- </a:t>
            </a:r>
            <a:r>
              <a:rPr lang="sk-SK" sz="1400" b="1" dirty="0" err="1">
                <a:solidFill>
                  <a:schemeClr val="bg1"/>
                </a:solidFill>
              </a:rPr>
              <a:t>Polyfosforečnany</a:t>
            </a:r>
            <a:r>
              <a:rPr lang="sk-SK" sz="1400" b="1" dirty="0">
                <a:solidFill>
                  <a:schemeClr val="bg1"/>
                </a:solidFill>
              </a:rPr>
              <a:t> (sodný, draselný, vápenatý)</a:t>
            </a:r>
          </a:p>
        </p:txBody>
      </p:sp>
    </p:spTree>
    <p:extLst>
      <p:ext uri="{BB962C8B-B14F-4D97-AF65-F5344CB8AC3E}">
        <p14:creationId xmlns:p14="http://schemas.microsoft.com/office/powerpoint/2010/main" val="114292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094C6-283A-4212-BB6E-7ECF0080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51" y="0"/>
            <a:ext cx="8911687" cy="6271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Technologický postup tavení sýrů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1F0934-1135-4327-A340-25A972BA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189" y="627174"/>
            <a:ext cx="9828212" cy="5919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200" dirty="0"/>
              <a:t>Výrobní proces se skládá z těchto kroků: </a:t>
            </a:r>
          </a:p>
          <a:p>
            <a:pPr>
              <a:buFont typeface="+mj-lt"/>
              <a:buAutoNum type="arabicPeriod"/>
            </a:pPr>
            <a:r>
              <a:rPr lang="cs-CZ" sz="1200" b="1" dirty="0"/>
              <a:t>výběr sýrů (sušina sýra, obsah </a:t>
            </a:r>
            <a:r>
              <a:rPr lang="cs-CZ" sz="1200" b="1" dirty="0" err="1"/>
              <a:t>tvs</a:t>
            </a:r>
            <a:r>
              <a:rPr lang="cs-CZ" sz="1200" b="1" dirty="0"/>
              <a:t>, pH)</a:t>
            </a:r>
          </a:p>
          <a:p>
            <a:pPr>
              <a:buFont typeface="+mj-lt"/>
              <a:buAutoNum type="arabicPeriod"/>
            </a:pPr>
            <a:r>
              <a:rPr lang="cs-CZ" sz="1200" b="1" dirty="0"/>
              <a:t>Sestavení (složení) směsi, </a:t>
            </a:r>
          </a:p>
          <a:p>
            <a:pPr>
              <a:buFont typeface="+mj-lt"/>
              <a:buAutoNum type="arabicPeriod"/>
            </a:pPr>
            <a:r>
              <a:rPr lang="cs-CZ" sz="1200" b="1" dirty="0"/>
              <a:t>vlastního tavení, 							</a:t>
            </a:r>
            <a:r>
              <a:rPr lang="cs-CZ" sz="1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https://youtu.be/TrWHty6G-oU</a:t>
            </a:r>
            <a:endParaRPr lang="cs-CZ" sz="1200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pl-PL" sz="1200" b="1" dirty="0"/>
              <a:t>formovaní a balení získané taveniny.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827C12-BCE7-4137-A55E-0AA0A5EC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2959442"/>
            <a:ext cx="2237873" cy="14904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124F97-5645-4B85-BCD2-7AEBD75D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39" y="2662286"/>
            <a:ext cx="1389846" cy="20847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FCF8E0-FB87-4800-8FA6-4CB5D05D6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81" y="2770746"/>
            <a:ext cx="1389847" cy="20847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77ABC65-1BB6-447C-A460-8118250B3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155" y="2910757"/>
            <a:ext cx="2502026" cy="162729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C3EDD2E-677C-448E-9348-DD1F0A604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7855" y="2959442"/>
            <a:ext cx="2168602" cy="13737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540B4D-13E1-40B2-B632-3120C5CF8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60" y="5113991"/>
            <a:ext cx="2067928" cy="13493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D602B17-70B2-4FA0-9A6E-B1FEF4A291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0025" y="5135690"/>
            <a:ext cx="1927724" cy="123139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79B8D5A-3DE9-4202-9AA7-B36C40D269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2386" y="5146661"/>
            <a:ext cx="3100638" cy="133145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0A68C81-51B8-4315-A7C1-5A223E53EA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59" y="4986295"/>
            <a:ext cx="2346503" cy="1604765"/>
          </a:xfrm>
          <a:prstGeom prst="rect">
            <a:avLst/>
          </a:prstGeom>
        </p:spPr>
      </p:pic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787CEA42-1F22-4598-A509-A9A3F436994F}"/>
              </a:ext>
            </a:extLst>
          </p:cNvPr>
          <p:cNvSpPr/>
          <p:nvPr/>
        </p:nvSpPr>
        <p:spPr>
          <a:xfrm>
            <a:off x="2701272" y="3577389"/>
            <a:ext cx="354749" cy="24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C3FE5DEA-B3FD-4A23-AEB4-0BCA20E32D74}"/>
              </a:ext>
            </a:extLst>
          </p:cNvPr>
          <p:cNvSpPr/>
          <p:nvPr/>
        </p:nvSpPr>
        <p:spPr>
          <a:xfrm>
            <a:off x="4612103" y="3545305"/>
            <a:ext cx="354749" cy="24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62EC3BB9-909F-4757-97DA-BB0F6D4888E5}"/>
              </a:ext>
            </a:extLst>
          </p:cNvPr>
          <p:cNvSpPr/>
          <p:nvPr/>
        </p:nvSpPr>
        <p:spPr>
          <a:xfrm>
            <a:off x="7621943" y="3521978"/>
            <a:ext cx="354749" cy="24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DD5A972D-1CD4-48B8-AF30-7A48ABF89B8C}"/>
              </a:ext>
            </a:extLst>
          </p:cNvPr>
          <p:cNvSpPr/>
          <p:nvPr/>
        </p:nvSpPr>
        <p:spPr>
          <a:xfrm>
            <a:off x="9567370" y="3600785"/>
            <a:ext cx="354749" cy="24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C1F83EB1-0821-47AB-B791-09D1FE62E2BA}"/>
              </a:ext>
            </a:extLst>
          </p:cNvPr>
          <p:cNvSpPr/>
          <p:nvPr/>
        </p:nvSpPr>
        <p:spPr>
          <a:xfrm>
            <a:off x="279318" y="5627058"/>
            <a:ext cx="354749" cy="24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B97B0D65-C3BC-4471-B738-AA492A02EF77}"/>
              </a:ext>
            </a:extLst>
          </p:cNvPr>
          <p:cNvSpPr/>
          <p:nvPr/>
        </p:nvSpPr>
        <p:spPr>
          <a:xfrm>
            <a:off x="2926161" y="5627057"/>
            <a:ext cx="354749" cy="24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709731E7-9F7C-4646-8558-D885E68C7F1C}"/>
              </a:ext>
            </a:extLst>
          </p:cNvPr>
          <p:cNvSpPr/>
          <p:nvPr/>
        </p:nvSpPr>
        <p:spPr>
          <a:xfrm>
            <a:off x="5325380" y="5688059"/>
            <a:ext cx="354749" cy="24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3F37EB46-2E7B-49C5-AFB4-F64CA085B019}"/>
              </a:ext>
            </a:extLst>
          </p:cNvPr>
          <p:cNvSpPr/>
          <p:nvPr/>
        </p:nvSpPr>
        <p:spPr>
          <a:xfrm>
            <a:off x="8943797" y="5742695"/>
            <a:ext cx="354749" cy="24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79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79E314AFB70645826C590041C22632" ma:contentTypeVersion="11" ma:contentTypeDescription="Vytvoří nový dokument" ma:contentTypeScope="" ma:versionID="050255a220a5c0e29ba840761cd5e916">
  <xsd:schema xmlns:xsd="http://www.w3.org/2001/XMLSchema" xmlns:xs="http://www.w3.org/2001/XMLSchema" xmlns:p="http://schemas.microsoft.com/office/2006/metadata/properties" xmlns:ns3="3384037c-00b2-4916-bc4d-d93544c99234" xmlns:ns4="ee7130eb-31c2-454b-b5a5-d0fae8fb513c" targetNamespace="http://schemas.microsoft.com/office/2006/metadata/properties" ma:root="true" ma:fieldsID="8614043bc2700f99f113c97f6c2b017d" ns3:_="" ns4:_="">
    <xsd:import namespace="3384037c-00b2-4916-bc4d-d93544c99234"/>
    <xsd:import namespace="ee7130eb-31c2-454b-b5a5-d0fae8fb51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4037c-00b2-4916-bc4d-d93544c99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130eb-31c2-454b-b5a5-d0fae8fb51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4D0EF5-FD3F-4BAE-9D08-BAA15A4C3A8F}">
  <ds:schemaRefs>
    <ds:schemaRef ds:uri="3384037c-00b2-4916-bc4d-d93544c99234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e7130eb-31c2-454b-b5a5-d0fae8fb513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8EE8A23-102B-49DE-A7DC-322AA8E9BD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4EA3-DC67-4401-BF79-A7ABB43C71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84037c-00b2-4916-bc4d-d93544c99234"/>
    <ds:schemaRef ds:uri="ee7130eb-31c2-454b-b5a5-d0fae8fb5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1392</TotalTime>
  <Words>2161</Words>
  <Application>Microsoft Office PowerPoint</Application>
  <PresentationFormat>Širokoúhlá obrazovka</PresentationFormat>
  <Paragraphs>226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Dym</vt:lpstr>
      <vt:lpstr>Prezentace aplikace PowerPoint</vt:lpstr>
      <vt:lpstr>Výroba tavených sýrů</vt:lpstr>
      <vt:lpstr>Tavené sýry </vt:lpstr>
      <vt:lpstr>Výživová hodnota </vt:lpstr>
      <vt:lpstr>Suroviny používané k výrobě tavených sýrů  </vt:lpstr>
      <vt:lpstr>Tavicí sůl</vt:lpstr>
      <vt:lpstr>Prezentace aplikace PowerPoint</vt:lpstr>
      <vt:lpstr>Prezentace aplikace PowerPoint</vt:lpstr>
      <vt:lpstr>Technologický postup tavení sýrů</vt:lpstr>
      <vt:lpstr>Výběr sýrů a připravení směsi  </vt:lpstr>
      <vt:lpstr>Proces tavení</vt:lpstr>
      <vt:lpstr>Kontinuální způsob</vt:lpstr>
      <vt:lpstr>Diskontinuální způsob</vt:lpstr>
      <vt:lpstr>Formovaní a balení získané taveniny</vt:lpstr>
      <vt:lpstr>Prezentace aplikace PowerPoint</vt:lpstr>
      <vt:lpstr>Prezentace aplikace PowerPoint</vt:lpstr>
      <vt:lpstr>Hodnocení tavených sýrů</vt:lpstr>
      <vt:lpstr>Vady tavených sýrů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tavených sýrů</dc:title>
  <dc:creator>Šebová Anna</dc:creator>
  <cp:lastModifiedBy>Legarová Veronika</cp:lastModifiedBy>
  <cp:revision>77</cp:revision>
  <dcterms:created xsi:type="dcterms:W3CDTF">2021-01-29T13:40:14Z</dcterms:created>
  <dcterms:modified xsi:type="dcterms:W3CDTF">2021-03-24T20:50:57Z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0x0101006379E314AFB70645826C590041C22632</vt:lpwstr>
  </property>
</Properties>
</file>