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77" r:id="rId6"/>
    <p:sldId id="280" r:id="rId7"/>
    <p:sldId id="313" r:id="rId8"/>
    <p:sldId id="314" r:id="rId9"/>
    <p:sldId id="323" r:id="rId10"/>
    <p:sldId id="319" r:id="rId11"/>
    <p:sldId id="281" r:id="rId12"/>
    <p:sldId id="283" r:id="rId13"/>
    <p:sldId id="284" r:id="rId14"/>
    <p:sldId id="287" r:id="rId15"/>
    <p:sldId id="288" r:id="rId16"/>
    <p:sldId id="317" r:id="rId17"/>
    <p:sldId id="318" r:id="rId18"/>
    <p:sldId id="289" r:id="rId19"/>
    <p:sldId id="292" r:id="rId20"/>
    <p:sldId id="29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0AA"/>
    <a:srgbClr val="AEF587"/>
    <a:srgbClr val="A4DC7A"/>
    <a:srgbClr val="9CCA80"/>
    <a:srgbClr val="7AB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7" autoAdjust="0"/>
    <p:restoredTop sz="94434" autoAdjust="0"/>
  </p:normalViewPr>
  <p:slideViewPr>
    <p:cSldViewPr snapToGrid="0" showGuides="1">
      <p:cViewPr>
        <p:scale>
          <a:sx n="100" d="100"/>
          <a:sy n="100" d="100"/>
        </p:scale>
        <p:origin x="-365" y="581"/>
      </p:cViewPr>
      <p:guideLst>
        <p:guide orient="horz" pos="1640"/>
        <p:guide orient="horz" pos="2993"/>
        <p:guide pos="5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04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58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5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0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04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73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62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79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73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81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00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D80F-1D29-4773-95FB-162713EE112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6F7B-D86D-4977-939B-12011A20C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23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dirty="0" smtClean="0"/>
          </a:p>
          <a:p>
            <a:pPr lvl="0" algn="ctr"/>
            <a:r>
              <a:rPr lang="cs-CZ" sz="3200" b="1" dirty="0" smtClean="0"/>
              <a:t>Pracovní skupina Ekologie lesa</a:t>
            </a:r>
          </a:p>
          <a:p>
            <a:pPr lvl="0"/>
            <a:endParaRPr lang="cs-CZ" sz="2400" dirty="0" smtClean="0"/>
          </a:p>
          <a:p>
            <a:r>
              <a:rPr lang="cs-CZ" sz="2400" b="1" i="1" dirty="0" smtClean="0"/>
              <a:t>Zaměstnanec FLD</a:t>
            </a:r>
            <a:r>
              <a:rPr lang="cs-CZ" sz="2400" dirty="0" smtClean="0"/>
              <a:t>: M. Svoboda, </a:t>
            </a:r>
          </a:p>
          <a:p>
            <a:pPr lvl="0"/>
            <a:r>
              <a:rPr lang="cs-CZ" sz="2400" b="1" i="1" dirty="0" err="1" smtClean="0"/>
              <a:t>Postdoc</a:t>
            </a:r>
            <a:r>
              <a:rPr lang="cs-CZ" sz="2400" b="1" i="1" dirty="0" smtClean="0"/>
              <a:t> CZ</a:t>
            </a:r>
            <a:r>
              <a:rPr lang="cs-CZ" sz="2400" dirty="0" smtClean="0"/>
              <a:t>: Radek Bače, Pavel Janda, Václav </a:t>
            </a:r>
            <a:r>
              <a:rPr lang="cs-CZ" sz="2400" dirty="0" err="1" smtClean="0"/>
              <a:t>Pouska</a:t>
            </a:r>
            <a:r>
              <a:rPr lang="cs-CZ" sz="2400" dirty="0" smtClean="0"/>
              <a:t>, Vojtěch Čada</a:t>
            </a:r>
          </a:p>
          <a:p>
            <a:pPr lvl="0"/>
            <a:r>
              <a:rPr lang="cs-CZ" sz="2400" b="1" i="1" dirty="0" err="1" smtClean="0"/>
              <a:t>Postdoc</a:t>
            </a:r>
            <a:r>
              <a:rPr lang="cs-CZ" sz="2400" b="1" i="1" dirty="0" smtClean="0"/>
              <a:t> </a:t>
            </a:r>
            <a:r>
              <a:rPr lang="cs-CZ" sz="2400" b="1" i="1" dirty="0" smtClean="0"/>
              <a:t>zahraniční</a:t>
            </a:r>
            <a:r>
              <a:rPr lang="cs-CZ" sz="2400" dirty="0" smtClean="0"/>
              <a:t>: </a:t>
            </a:r>
            <a:r>
              <a:rPr lang="cs-CZ" sz="2400" dirty="0" err="1" smtClean="0"/>
              <a:t>Meelis</a:t>
            </a:r>
            <a:r>
              <a:rPr lang="cs-CZ" sz="2400" dirty="0"/>
              <a:t> </a:t>
            </a:r>
            <a:r>
              <a:rPr lang="cs-CZ" sz="2400" dirty="0" err="1" smtClean="0"/>
              <a:t>Seedre</a:t>
            </a:r>
            <a:r>
              <a:rPr lang="cs-CZ" sz="2400" dirty="0" smtClean="0"/>
              <a:t>, </a:t>
            </a:r>
            <a:r>
              <a:rPr lang="cs-CZ" sz="2400" dirty="0" err="1" smtClean="0"/>
              <a:t>Irantzu</a:t>
            </a:r>
            <a:r>
              <a:rPr lang="cs-CZ" sz="2400" dirty="0" smtClean="0"/>
              <a:t> </a:t>
            </a:r>
            <a:r>
              <a:rPr lang="cs-CZ" sz="2400" dirty="0" err="1" smtClean="0"/>
              <a:t>Primicia</a:t>
            </a:r>
            <a:r>
              <a:rPr lang="cs-CZ" sz="2400" dirty="0" smtClean="0"/>
              <a:t>, Rob </a:t>
            </a:r>
            <a:r>
              <a:rPr lang="cs-CZ" sz="2400" dirty="0" err="1" smtClean="0"/>
              <a:t>Morrisey</a:t>
            </a:r>
            <a:r>
              <a:rPr lang="cs-CZ" sz="2400" dirty="0" smtClean="0"/>
              <a:t>, Jennifer </a:t>
            </a:r>
            <a:r>
              <a:rPr lang="cs-CZ" sz="2400" dirty="0" err="1" smtClean="0"/>
              <a:t>Clear</a:t>
            </a:r>
            <a:endParaRPr lang="cs-CZ" sz="2400" dirty="0" smtClean="0"/>
          </a:p>
          <a:p>
            <a:pPr lvl="0"/>
            <a:r>
              <a:rPr lang="cs-CZ" sz="2400" b="1" i="1" dirty="0" smtClean="0"/>
              <a:t>Doktorandi </a:t>
            </a:r>
            <a:r>
              <a:rPr lang="cs-CZ" sz="2400" b="1" i="1" dirty="0" smtClean="0"/>
              <a:t>interní</a:t>
            </a:r>
            <a:r>
              <a:rPr lang="cs-CZ" sz="2400" dirty="0" smtClean="0"/>
              <a:t>: Jaroslav Červenka, Martin Mikoláš, </a:t>
            </a:r>
            <a:r>
              <a:rPr lang="cs-CZ" sz="2400" dirty="0" err="1" smtClean="0"/>
              <a:t>Volodymyr</a:t>
            </a:r>
            <a:r>
              <a:rPr lang="cs-CZ" sz="2400" dirty="0" smtClean="0"/>
              <a:t> </a:t>
            </a:r>
            <a:r>
              <a:rPr lang="cs-CZ" sz="2400" dirty="0" err="1" smtClean="0"/>
              <a:t>Trotsiuk</a:t>
            </a:r>
            <a:r>
              <a:rPr lang="cs-CZ" sz="2400" dirty="0" smtClean="0"/>
              <a:t>, Jiří </a:t>
            </a:r>
            <a:r>
              <a:rPr lang="cs-CZ" sz="2400" dirty="0" err="1" smtClean="0"/>
              <a:t>Lehejček</a:t>
            </a:r>
            <a:r>
              <a:rPr lang="cs-CZ" sz="2400" dirty="0" smtClean="0"/>
              <a:t>, Zuzana Michalová, Hana </a:t>
            </a:r>
            <a:r>
              <a:rPr lang="cs-CZ" sz="2400" dirty="0" err="1" smtClean="0"/>
              <a:t>Mrhalová</a:t>
            </a:r>
            <a:endParaRPr lang="cs-CZ" sz="2400" dirty="0" smtClean="0"/>
          </a:p>
          <a:p>
            <a:pPr lvl="0"/>
            <a:r>
              <a:rPr lang="cs-CZ" sz="2400" b="1" i="1" dirty="0" smtClean="0"/>
              <a:t>Doktorandi </a:t>
            </a:r>
            <a:r>
              <a:rPr lang="cs-CZ" sz="2400" b="1" i="1" dirty="0" smtClean="0"/>
              <a:t>externí</a:t>
            </a:r>
            <a:r>
              <a:rPr lang="cs-CZ" sz="2400" dirty="0" smtClean="0"/>
              <a:t>: Jan Rejzek, Pavla Čížková, Miroslav </a:t>
            </a:r>
            <a:r>
              <a:rPr lang="cs-CZ" sz="2400" dirty="0" err="1" smtClean="0"/>
              <a:t>Havíra</a:t>
            </a:r>
            <a:endParaRPr lang="cs-CZ" sz="2400" dirty="0"/>
          </a:p>
          <a:p>
            <a:pPr lvl="0"/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1_foto_work\2012\9_rumunsko\1.rumunsko.2012\canopy 5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42900" y="-1619250"/>
            <a:ext cx="101727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endParaRPr lang="cs-CZ" sz="2400" dirty="0" smtClean="0"/>
          </a:p>
          <a:p>
            <a:pPr lvl="0" algn="ctr"/>
            <a:r>
              <a:rPr lang="cs-CZ" sz="2400" b="1" dirty="0" smtClean="0"/>
              <a:t>Struktura </a:t>
            </a:r>
            <a:r>
              <a:rPr lang="cs-CZ" sz="2400" b="1" dirty="0"/>
              <a:t>a dynamika lesních ekosystémů</a:t>
            </a:r>
          </a:p>
          <a:p>
            <a:pPr lvl="0" algn="ctr"/>
            <a:endParaRPr lang="cs-CZ" sz="2400" b="1" dirty="0"/>
          </a:p>
          <a:p>
            <a:pPr lvl="0"/>
            <a:r>
              <a:rPr lang="cs-CZ" sz="2400" dirty="0" smtClean="0"/>
              <a:t>- projekty: GAČR, MŠMT, COST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lokality: </a:t>
            </a:r>
            <a:r>
              <a:rPr lang="cs-CZ" sz="2400" dirty="0"/>
              <a:t>ČR, Slovensko, Rumunsko, Ukrajina, Bosna a Hercegovina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personální obsazení: P. Janda, R. Bače, V. Čada, V. </a:t>
            </a:r>
            <a:r>
              <a:rPr lang="cs-CZ" sz="2400" dirty="0" err="1" smtClean="0"/>
              <a:t>Pouska</a:t>
            </a:r>
            <a:r>
              <a:rPr lang="cs-CZ" sz="2400" dirty="0" smtClean="0"/>
              <a:t>, </a:t>
            </a:r>
            <a:r>
              <a:rPr lang="cs-CZ" sz="2400" dirty="0"/>
              <a:t>R. </a:t>
            </a:r>
            <a:r>
              <a:rPr lang="cs-CZ" sz="2400" dirty="0" err="1" smtClean="0"/>
              <a:t>Morrisey</a:t>
            </a:r>
            <a:r>
              <a:rPr lang="cs-CZ" sz="2400" dirty="0" smtClean="0"/>
              <a:t>, V. </a:t>
            </a:r>
            <a:r>
              <a:rPr lang="cs-CZ" sz="2400" dirty="0" err="1" smtClean="0"/>
              <a:t>Trotsiuk</a:t>
            </a:r>
            <a:r>
              <a:rPr lang="cs-CZ" sz="2400" dirty="0" smtClean="0"/>
              <a:t>, J. Červenka, P. Čížková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vybavení: dendrochronologická laboratoř, využití technologie </a:t>
            </a:r>
            <a:r>
              <a:rPr lang="cs-CZ" sz="2400" dirty="0" err="1" smtClean="0"/>
              <a:t>Field</a:t>
            </a:r>
            <a:r>
              <a:rPr lang="cs-CZ" sz="2400" dirty="0" smtClean="0"/>
              <a:t> Map, hemisférické fotografie, dendrometry, </a:t>
            </a:r>
            <a:endParaRPr lang="cs-CZ" sz="2400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9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Výzkum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r>
              <a:rPr lang="cs-CZ" sz="2400" dirty="0" smtClean="0"/>
              <a:t>- disturbance a jejich vliv na primární lesy</a:t>
            </a:r>
          </a:p>
          <a:p>
            <a:pPr lvl="0"/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53" y="497854"/>
            <a:ext cx="8550442" cy="1146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9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endParaRPr lang="cs-CZ" sz="2400" dirty="0" smtClean="0"/>
          </a:p>
          <a:p>
            <a:pPr lvl="0" algn="ctr"/>
            <a:r>
              <a:rPr lang="cs-CZ" sz="2400" b="1" dirty="0" smtClean="0"/>
              <a:t>Vliv </a:t>
            </a:r>
            <a:r>
              <a:rPr lang="cs-CZ" sz="2400" b="1" dirty="0"/>
              <a:t>abiotických a klimatických faktorů na růst </a:t>
            </a:r>
            <a:r>
              <a:rPr lang="cs-CZ" sz="2400" b="1" dirty="0" smtClean="0"/>
              <a:t>stromů</a:t>
            </a:r>
          </a:p>
          <a:p>
            <a:pPr lvl="0" algn="ctr"/>
            <a:endParaRPr lang="cs-CZ" sz="2400" b="1" dirty="0"/>
          </a:p>
          <a:p>
            <a:pPr lvl="0"/>
            <a:r>
              <a:rPr lang="cs-CZ" sz="2400" dirty="0" smtClean="0"/>
              <a:t>- projekty: GAČR, MŠMT, COST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lokality: Evropa, Afrika</a:t>
            </a:r>
          </a:p>
          <a:p>
            <a:pPr lvl="0"/>
            <a:r>
              <a:rPr lang="cs-CZ" sz="2400" dirty="0" smtClean="0"/>
              <a:t>- personální obsazení:  V</a:t>
            </a:r>
            <a:r>
              <a:rPr lang="cs-CZ" sz="2400" dirty="0"/>
              <a:t>. Čada, </a:t>
            </a:r>
            <a:r>
              <a:rPr lang="cs-CZ" sz="2400" dirty="0" smtClean="0"/>
              <a:t>I. </a:t>
            </a:r>
            <a:r>
              <a:rPr lang="cs-CZ" sz="2400" dirty="0" err="1" smtClean="0"/>
              <a:t>Primica</a:t>
            </a:r>
            <a:r>
              <a:rPr lang="cs-CZ" sz="2400" dirty="0" smtClean="0"/>
              <a:t>, P. Janda, V. </a:t>
            </a:r>
            <a:r>
              <a:rPr lang="cs-CZ" sz="2400" dirty="0" err="1" smtClean="0"/>
              <a:t>Trotsiuk</a:t>
            </a:r>
            <a:endParaRPr lang="cs-CZ" sz="2400" dirty="0"/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vybavení: dendrochronologická laboratoř, izotopové analýzy, dendrometry</a:t>
            </a:r>
            <a:endParaRPr lang="cs-CZ" sz="2400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5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Výzkum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r>
              <a:rPr lang="cs-CZ" sz="2400" dirty="0" smtClean="0"/>
              <a:t>- disturbance a jejich vliv na primární lesy</a:t>
            </a:r>
          </a:p>
          <a:p>
            <a:pPr lvl="0"/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53" y="513933"/>
            <a:ext cx="8550442" cy="1266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endParaRPr lang="cs-CZ" sz="2400" dirty="0" smtClean="0"/>
          </a:p>
          <a:p>
            <a:pPr algn="ctr"/>
            <a:r>
              <a:rPr lang="cs-CZ" sz="2400" b="1" dirty="0" smtClean="0"/>
              <a:t>Management </a:t>
            </a:r>
            <a:r>
              <a:rPr lang="cs-CZ" sz="2400" b="1" dirty="0"/>
              <a:t>lesa a cyklus </a:t>
            </a:r>
            <a:r>
              <a:rPr lang="cs-CZ" sz="2400" b="1" dirty="0" smtClean="0"/>
              <a:t>uhlíku</a:t>
            </a:r>
          </a:p>
          <a:p>
            <a:pPr algn="ctr"/>
            <a:endParaRPr lang="cs-CZ" sz="2400" b="1" dirty="0"/>
          </a:p>
          <a:p>
            <a:pPr lvl="0"/>
            <a:r>
              <a:rPr lang="cs-CZ" sz="2400" dirty="0" smtClean="0"/>
              <a:t>- projekty: EU FP7</a:t>
            </a:r>
          </a:p>
          <a:p>
            <a:pPr lvl="0"/>
            <a:r>
              <a:rPr lang="cs-CZ" sz="2400" dirty="0" smtClean="0"/>
              <a:t>- lokality: Evropa</a:t>
            </a:r>
          </a:p>
          <a:p>
            <a:pPr lvl="0"/>
            <a:r>
              <a:rPr lang="cs-CZ" sz="2400" dirty="0" smtClean="0"/>
              <a:t>- personální obsazení:  M. </a:t>
            </a:r>
            <a:r>
              <a:rPr lang="cs-CZ" sz="2400" dirty="0" err="1" smtClean="0"/>
              <a:t>Seedre</a:t>
            </a:r>
            <a:r>
              <a:rPr lang="cs-CZ" sz="2400" dirty="0" smtClean="0"/>
              <a:t>, P. Janda, R. Bače</a:t>
            </a:r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algn="ctr"/>
            <a:r>
              <a:rPr lang="cs-CZ" sz="2400" b="1" dirty="0"/>
              <a:t>D</a:t>
            </a:r>
            <a:r>
              <a:rPr lang="cs-CZ" sz="2400" b="1" dirty="0" smtClean="0"/>
              <a:t>louhodobý </a:t>
            </a:r>
            <a:r>
              <a:rPr lang="cs-CZ" sz="2400" b="1" dirty="0"/>
              <a:t>vývoj </a:t>
            </a:r>
            <a:r>
              <a:rPr lang="cs-CZ" sz="2400" b="1" dirty="0" smtClean="0"/>
              <a:t>druhového </a:t>
            </a:r>
            <a:r>
              <a:rPr lang="cs-CZ" sz="2400" b="1" dirty="0"/>
              <a:t>složení v </a:t>
            </a:r>
            <a:r>
              <a:rPr lang="cs-CZ" sz="2400" b="1" dirty="0" smtClean="0"/>
              <a:t>lesích</a:t>
            </a:r>
          </a:p>
          <a:p>
            <a:pPr algn="ctr"/>
            <a:endParaRPr lang="cs-CZ" sz="2400" b="1" dirty="0" smtClean="0"/>
          </a:p>
          <a:p>
            <a:pPr lvl="0"/>
            <a:r>
              <a:rPr lang="cs-CZ" sz="2400" dirty="0" smtClean="0"/>
              <a:t>- personální </a:t>
            </a:r>
            <a:r>
              <a:rPr lang="cs-CZ" sz="2400" dirty="0"/>
              <a:t>obsazení:  </a:t>
            </a:r>
            <a:r>
              <a:rPr lang="cs-CZ" sz="2400" dirty="0" smtClean="0"/>
              <a:t>J. </a:t>
            </a:r>
            <a:r>
              <a:rPr lang="cs-CZ" sz="2400" dirty="0" err="1" smtClean="0"/>
              <a:t>Clear</a:t>
            </a:r>
            <a:r>
              <a:rPr lang="cs-CZ" sz="2400" dirty="0" smtClean="0"/>
              <a:t>, J. </a:t>
            </a:r>
            <a:r>
              <a:rPr lang="cs-CZ" sz="2400" dirty="0" err="1" smtClean="0"/>
              <a:t>Lehejček</a:t>
            </a:r>
            <a:endParaRPr lang="cs-CZ" sz="2400" dirty="0" smtClean="0"/>
          </a:p>
          <a:p>
            <a:pPr lvl="0"/>
            <a:r>
              <a:rPr lang="cs-CZ" sz="2400" dirty="0" smtClean="0"/>
              <a:t>- lokality: Slovensko, ČR, Grónsko, Špicberky</a:t>
            </a:r>
            <a:endParaRPr lang="cs-CZ" sz="2400" dirty="0"/>
          </a:p>
          <a:p>
            <a:endParaRPr lang="cs-CZ" sz="2400" dirty="0"/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8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5" name="Picture 2" descr="Z:\1_foto_work\2012\9_rumunsko\2.rumunsko.2012\canopy 1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7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1_foto_work\2013\9_rumunsko\radek\IMG_61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4450" y="-105268"/>
            <a:ext cx="10458449" cy="69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/>
            <a:endParaRPr lang="cs-CZ" sz="2400" b="1" dirty="0" smtClean="0"/>
          </a:p>
          <a:p>
            <a:pPr lvl="0"/>
            <a:r>
              <a:rPr lang="cs-CZ" sz="2400" b="1" dirty="0"/>
              <a:t>2. Management lesa a biodiverzita</a:t>
            </a:r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lvl="0" algn="ctr"/>
            <a:r>
              <a:rPr lang="cs-CZ" sz="2400" b="1" dirty="0" smtClean="0"/>
              <a:t>Lesnický </a:t>
            </a:r>
            <a:r>
              <a:rPr lang="cs-CZ" sz="2400" b="1" dirty="0"/>
              <a:t>management a jeho vliv na biodiverzitu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 projekty: GAČR, NAZV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lokality: Slovensko, Rumunsko, ČR – Šumava, Soutok, Podyjí</a:t>
            </a:r>
          </a:p>
          <a:p>
            <a:pPr marL="342900" lvl="0" indent="-342900">
              <a:buFontTx/>
              <a:buChar char="-"/>
            </a:pPr>
            <a:endParaRPr lang="cs-CZ" sz="2400" dirty="0" smtClean="0"/>
          </a:p>
          <a:p>
            <a:pPr lvl="0"/>
            <a:r>
              <a:rPr lang="cs-CZ" sz="2400" dirty="0" smtClean="0"/>
              <a:t>- personální obsazení: V. </a:t>
            </a:r>
            <a:r>
              <a:rPr lang="cs-CZ" sz="2400" dirty="0" err="1" smtClean="0"/>
              <a:t>Pouska</a:t>
            </a:r>
            <a:r>
              <a:rPr lang="cs-CZ" sz="2400" dirty="0" smtClean="0"/>
              <a:t>, R</a:t>
            </a:r>
            <a:r>
              <a:rPr lang="cs-CZ" sz="2400" dirty="0"/>
              <a:t>. Bače, M. Mikoláš, </a:t>
            </a:r>
            <a:endParaRPr lang="cs-CZ" sz="2400" dirty="0" smtClean="0"/>
          </a:p>
          <a:p>
            <a:pPr lvl="0"/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Výzkum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r>
              <a:rPr lang="cs-CZ" sz="2400" dirty="0" smtClean="0"/>
              <a:t>- disturbance a jejich vliv na primární lesy</a:t>
            </a:r>
          </a:p>
          <a:p>
            <a:pPr lvl="0"/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53" y="523242"/>
            <a:ext cx="8550442" cy="140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Výzkum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r>
              <a:rPr lang="cs-CZ" sz="2400" dirty="0" smtClean="0"/>
              <a:t>- disturbance a jejich vliv na primární lesy</a:t>
            </a:r>
          </a:p>
          <a:p>
            <a:pPr lvl="0"/>
            <a:r>
              <a:rPr lang="cs-CZ" sz="2400" dirty="0" smtClean="0"/>
              <a:t>- struktura a dynamika lesních ekosystémů</a:t>
            </a:r>
          </a:p>
          <a:p>
            <a:pPr lvl="0"/>
            <a:r>
              <a:rPr lang="cs-CZ" sz="2400" dirty="0" smtClean="0"/>
              <a:t>- vliv abiotických a klimatických faktorů na růst stromů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management lesa a cyklus uhlíku</a:t>
            </a:r>
            <a:endParaRPr lang="cs-CZ" sz="2400" b="1" dirty="0"/>
          </a:p>
          <a:p>
            <a:pPr lvl="0"/>
            <a:r>
              <a:rPr lang="cs-CZ" sz="2400" dirty="0" smtClean="0"/>
              <a:t>- dlouhodobý vývoj druhové složení v lesích</a:t>
            </a:r>
          </a:p>
          <a:p>
            <a:pPr lvl="0"/>
            <a:endParaRPr lang="cs-CZ" sz="2400" b="1" dirty="0"/>
          </a:p>
          <a:p>
            <a:pPr lvl="0"/>
            <a:r>
              <a:rPr lang="cs-CZ" sz="2400" b="1" dirty="0" smtClean="0"/>
              <a:t>2. Management lesa a biodiverzita</a:t>
            </a:r>
          </a:p>
          <a:p>
            <a:pPr lvl="0"/>
            <a:r>
              <a:rPr lang="cs-CZ" sz="2400" dirty="0" smtClean="0"/>
              <a:t>- lesnický management a jeho vliv na biodiverzitu</a:t>
            </a:r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0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Výzkum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r>
              <a:rPr lang="cs-CZ" sz="2400" dirty="0" smtClean="0"/>
              <a:t>- disturbance a jejich vliv na primární lesy</a:t>
            </a:r>
          </a:p>
          <a:p>
            <a:pPr lvl="0"/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53" y="494927"/>
            <a:ext cx="8550442" cy="1265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8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endParaRPr lang="cs-CZ" sz="2400" dirty="0" smtClean="0"/>
          </a:p>
          <a:p>
            <a:pPr lvl="0" algn="ctr"/>
            <a:r>
              <a:rPr lang="cs-CZ" sz="2400" b="1" dirty="0" smtClean="0"/>
              <a:t>Disturbance a jejich vliv na primární lesy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dirty="0"/>
              <a:t>- projekty: GAČR, MŠMT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lokality: </a:t>
            </a:r>
            <a:r>
              <a:rPr lang="cs-CZ" sz="2400" dirty="0" smtClean="0"/>
              <a:t>ČR, Slovensko, Rumunsko, Ukrajina, Slovinsko, Bosna a Hercegovina, Německo</a:t>
            </a:r>
            <a:endParaRPr lang="cs-CZ" sz="2400" dirty="0"/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personální obsazení: </a:t>
            </a:r>
            <a:r>
              <a:rPr lang="cs-CZ" sz="2400" dirty="0"/>
              <a:t>P. Janda, R. Bače, V. Čada, R. </a:t>
            </a:r>
            <a:r>
              <a:rPr lang="cs-CZ" sz="2400" dirty="0" err="1" smtClean="0"/>
              <a:t>Morrisey</a:t>
            </a:r>
            <a:r>
              <a:rPr lang="cs-CZ" sz="2400" dirty="0" smtClean="0"/>
              <a:t>, V</a:t>
            </a:r>
            <a:r>
              <a:rPr lang="cs-CZ" sz="2400" dirty="0"/>
              <a:t>. </a:t>
            </a:r>
            <a:r>
              <a:rPr lang="cs-CZ" sz="2400" dirty="0" err="1" smtClean="0"/>
              <a:t>Trotsiuk</a:t>
            </a:r>
            <a:r>
              <a:rPr lang="cs-CZ" sz="2400" dirty="0"/>
              <a:t>, </a:t>
            </a:r>
            <a:r>
              <a:rPr lang="cs-CZ" sz="2400" dirty="0" smtClean="0"/>
              <a:t>M. Mikoláš, H. </a:t>
            </a:r>
            <a:r>
              <a:rPr lang="cs-CZ" sz="2400" dirty="0" err="1" smtClean="0"/>
              <a:t>Mrhalová</a:t>
            </a:r>
            <a:r>
              <a:rPr lang="cs-CZ" sz="2400" dirty="0" smtClean="0"/>
              <a:t>, J. Rejzek</a:t>
            </a:r>
            <a:endParaRPr lang="cs-CZ" sz="2400" dirty="0"/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- vybavení: dendrochronologická laboratoř</a:t>
            </a:r>
            <a:endParaRPr lang="cs-CZ" sz="2400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9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Výzkum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r>
              <a:rPr lang="cs-CZ" sz="2400" dirty="0" smtClean="0"/>
              <a:t>- disturbance a jejich vliv na primární lesy</a:t>
            </a:r>
          </a:p>
          <a:p>
            <a:pPr lvl="0"/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53" y="567116"/>
            <a:ext cx="8550442" cy="1065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Výzkum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r>
              <a:rPr lang="cs-CZ" sz="2400" dirty="0" smtClean="0"/>
              <a:t>- disturbance a jejich vliv na primární lesy</a:t>
            </a:r>
          </a:p>
          <a:p>
            <a:pPr lvl="0"/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53" y="517151"/>
            <a:ext cx="8550442" cy="1158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6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48653" y="494927"/>
            <a:ext cx="8550442" cy="636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Výzkum</a:t>
            </a:r>
          </a:p>
          <a:p>
            <a:pPr lvl="0" algn="ctr"/>
            <a:endParaRPr lang="cs-CZ" sz="2400" b="1" dirty="0" smtClean="0"/>
          </a:p>
          <a:p>
            <a:pPr lvl="0"/>
            <a:r>
              <a:rPr lang="cs-CZ" sz="2400" b="1" dirty="0" smtClean="0"/>
              <a:t>1. Dynamika a funkce lesních ekosystémů</a:t>
            </a:r>
          </a:p>
          <a:p>
            <a:pPr lvl="0"/>
            <a:r>
              <a:rPr lang="cs-CZ" sz="2400" dirty="0" smtClean="0"/>
              <a:t>- disturbance a jejich vliv na primární lesy</a:t>
            </a:r>
          </a:p>
          <a:p>
            <a:pPr lvl="0"/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  <a:p>
            <a:pPr marL="457200" lvl="0" indent="-457200">
              <a:buAutoNum type="arabicPeriod"/>
            </a:pPr>
            <a:endParaRPr lang="cs-CZ" sz="2400" b="1" dirty="0"/>
          </a:p>
          <a:p>
            <a:pPr marL="457200" lvl="0" indent="-457200">
              <a:buAutoNum type="arabicPeriod"/>
            </a:pPr>
            <a:endParaRPr lang="cs-CZ" sz="24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02126" y="45876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cs-CZ" sz="1350" dirty="0"/>
          </a:p>
          <a:p>
            <a:pPr lvl="0"/>
            <a:r>
              <a:rPr lang="cs-CZ" sz="900" dirty="0"/>
              <a:t>          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-488931" y="-45788"/>
            <a:ext cx="9616323" cy="540715"/>
            <a:chOff x="-472323" y="823842"/>
            <a:chExt cx="9616323" cy="46807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7252"/>
              <a:ext cx="9144000" cy="434662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-472323" y="823842"/>
              <a:ext cx="6878807" cy="4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Katedra </a:t>
              </a:r>
              <a:r>
                <a:rPr lang="cs-CZ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pěstování lesů</a:t>
              </a:r>
              <a:endPara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48050" y="494927"/>
            <a:ext cx="15882804" cy="89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5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7892" name="Picture 4" descr="DSCF09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7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3796" name="Picture 4" descr="IMG_56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3556" name="Picture 4" descr="IMG_0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86076" y="-1151606"/>
            <a:ext cx="12030075" cy="80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2752</TotalTime>
  <Words>629</Words>
  <Application>Microsoft Office PowerPoint</Application>
  <PresentationFormat>Předvádění na obrazovce (4:3)</PresentationFormat>
  <Paragraphs>184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Mys</dc:creator>
  <cp:lastModifiedBy>komarek</cp:lastModifiedBy>
  <cp:revision>202</cp:revision>
  <dcterms:created xsi:type="dcterms:W3CDTF">2013-10-29T20:39:54Z</dcterms:created>
  <dcterms:modified xsi:type="dcterms:W3CDTF">2014-03-04T11:17:48Z</dcterms:modified>
</cp:coreProperties>
</file>