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3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A089D-522A-42F7-A214-16BF40F0A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D3D7F9-AF66-4B4A-AD11-C45657B30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804A87-AF73-4BB5-964F-9651B1BC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EAAE3F-F7B0-4C7E-8D71-F8E2A5DE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65CCFF-2E6D-41AF-AAEC-E3E0AABD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7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A8D94-D2ED-43BA-8C17-B370F323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361F9C-B078-463F-8FAE-675DC59FC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7F27E1-8535-462E-9938-DEC65B01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080EEA-613A-4168-AEC0-1CF8B7C7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1EF910-2970-41C2-817B-CEE0CB04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21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6E671C-0D76-4DE0-B782-E606F70E9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3280DC-459B-462C-AB88-9FB05EC3B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7E3E69-72FD-4BDF-9202-409CF5CE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005FFE-1453-4F2C-8B2A-8F4B0E3D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28B167-2499-419B-A4C0-10D90F3A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87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5019A-0932-4825-9319-78F3057A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4F510-6AFD-4E2A-97FD-80A5D445F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B507A8-0E01-49E5-9ED9-3CE47411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A723A7-6794-47BF-8939-5889F856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A612D0-832E-4C3A-9E51-1A85E15B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50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A3449-B94A-4E7D-B59A-41635A9C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30F962-E4F9-4CE5-A037-FA8B2D07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E17328-4FD5-436C-B539-05B25260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FFF87D-9968-4906-BC95-E46137CB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DBC3BA-D6A3-4F39-B57D-3F20C622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10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A9409-C19B-4686-841D-3DA6969A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4E6C86-376E-47EF-A840-6D31239E6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329A7B-59DB-4967-BB9C-3206B07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8EA2BC-6440-4E75-8C9D-AEC19465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C915E1-8854-4E74-854F-DD67B3AA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EA4613-13D1-4CA8-AEF1-4EDB5906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84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76D3A-5E20-4EBF-B196-C3EE8F92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9B19D3-02E3-4E86-8931-708EB3141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3E6FCD-3061-4A35-8D92-21C817AB1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537A78-561E-42EA-BFCB-2D2368187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E6C6145-6419-4006-8B53-FB1B58EAB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108086-B700-45CE-AA22-748BFB18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8ADCEB-60D5-47F2-B2BF-F4CCF49E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C9D9EB-DF75-4A82-8A4B-A0B01359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03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D93B2-B207-4F3A-99F9-E1B9D6A3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A1CBE1-3939-4132-BA66-D1BA88AC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59C9F4-3413-4B4F-B45B-FDE26B09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3FB25D-5E4E-407C-BDE9-7059486C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0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064A8E-2733-4757-8322-195C69A2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61CA51-548B-4ABA-9445-345DE90A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32A7AD-0AC0-4605-88DA-671C3978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66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BFECF-0E08-4356-97FE-FB14D987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68691-FD2C-45E3-9F20-C0A155332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8768CE-33E8-4A53-A04E-D02960D7D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11C0DA-5D1E-4E17-BB24-7636CE89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C971BD-FAA1-4876-A326-6E4E9F2D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6B386F-130C-41D3-8A67-EC364BFD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61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158D6-0E2E-4DDB-8537-A06FFFAD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CB0669-C431-437B-8A4A-96C3AA2F9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59FC8F-E681-4C59-B6ED-9B3EFE333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EA7A3C-AD99-4DC3-A378-58A9809F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013B21-8FFD-4F22-8628-F2965F45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501C95-EF0C-4393-AB1F-3B3527BD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2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80D964-6732-4F71-8E97-63607F2C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6B9E95-044F-4CAE-91D2-64A3CC08E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B17221-AE35-4B39-A623-44FFD3462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D3AC-9D0F-41DB-B546-1A811A5322AC}" type="datetimeFigureOut">
              <a:rPr lang="cs-CZ" smtClean="0"/>
              <a:t>18.05.2022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4ACFBC-5465-43EC-A012-7D5E03D62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FDD2A2-E536-4ADA-9F63-9D19C3BA1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0FB42-5D51-4315-94AC-AB2312587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6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AE58F-9765-401E-B85E-7587DF493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821"/>
            <a:ext cx="9144000" cy="2387600"/>
          </a:xfrm>
        </p:spPr>
        <p:txBody>
          <a:bodyPr>
            <a:normAutofit/>
          </a:bodyPr>
          <a:lstStyle/>
          <a:p>
            <a:pPr marL="180340" indent="180340">
              <a:lnSpc>
                <a:spcPct val="107000"/>
              </a:lnSpc>
            </a:pPr>
            <a:r>
              <a:rPr lang="cs-CZ" dirty="0"/>
              <a:t>Živé přechody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894F35-13CB-4936-8C32-D0895FDEF7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20" y="33540"/>
            <a:ext cx="4712280" cy="108882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EEEC153-B5A5-4292-A736-DB90940B34F5}"/>
              </a:ext>
            </a:extLst>
          </p:cNvPr>
          <p:cNvSpPr txBox="1"/>
          <p:nvPr/>
        </p:nvSpPr>
        <p:spPr>
          <a:xfrm>
            <a:off x="2071772" y="2426421"/>
            <a:ext cx="7764088" cy="373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Název projektu: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Studie vnímání vybraných typů přechodů pro chodce řidiči motorových vozidel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Číslo projektu: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TL02000461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Řešitel projektu: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Česká zemědělská univerzita Praha v Praze</a:t>
            </a:r>
          </a:p>
          <a:p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Autorský tým:</a:t>
            </a:r>
          </a:p>
          <a:p>
            <a:pPr indent="180340">
              <a:lnSpc>
                <a:spcPct val="107000"/>
              </a:lnSpc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PhDr. Pavla Rymešová Ph.D.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doc. Ing. Miroslav Růžička, CSc.</a:t>
            </a:r>
          </a:p>
          <a:p>
            <a:endParaRPr lang="cs-CZ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Aplikační garant projektu: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Ministerstvo dopravy ČR </a:t>
            </a:r>
          </a:p>
          <a:p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Konzultant aplikačního garanta: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Mgr. Tomáš Neřold, M.A., vedoucí              				         samostatného oddělení BESIP</a:t>
            </a: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F319A02-E24F-4D70-B38E-DBD8096FD7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" y="96938"/>
            <a:ext cx="260540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9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84167" y="1646011"/>
            <a:ext cx="10623666" cy="3072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Technické značení přechodů pro chodce (V1 a H1)</a:t>
            </a: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výsledků lze konstatovat, že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obou sledovaných sérií přechodů pro chodce byla prokázána významně vyšší průměrná délka trvání zaměření pohledu (TVD) i průměrná délka zaměření dynamické pozornosti (TFD) na značení u prvního přechodu v sérii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tj. osvětleného dodatečným osvětlením a osazeného zvýrazňujícími knoflíky. Průměrná délka trvání zaměření pohledu a zaměření dynamické pozornosti na obou bezprostředně navazujících přechodech osazených pouze předepsaným vodorovným (V7) a svislým (IP6) dopravním značením je ve vztahu k hodnotám dosaženým na prvním přechodu v sérii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významně kratší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372687" y="769970"/>
            <a:ext cx="1144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Testování významnosti rozdílu příslušných časů zrakového zaměření </a:t>
            </a:r>
          </a:p>
        </p:txBody>
      </p:sp>
    </p:spTree>
    <p:extLst>
      <p:ext uri="{BB962C8B-B14F-4D97-AF65-F5344CB8AC3E}">
        <p14:creationId xmlns:p14="http://schemas.microsoft.com/office/powerpoint/2010/main" val="6571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56458" y="2097610"/>
            <a:ext cx="10623666" cy="2743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Technické značení přechodů pro chodce (V1a H1)</a:t>
            </a: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Uvedená analýza dat se signifikantními rozdíly ve všech sledovaných parametrech prokazuje, že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převážná míra vizuální percepce řidiče je zacílená na vodorovné dopravní značení, a to bez ohledu na typ přechodu. </a:t>
            </a:r>
          </a:p>
          <a:p>
            <a:pPr indent="180340" algn="just">
              <a:lnSpc>
                <a:spcPct val="107000"/>
              </a:lnSpc>
            </a:pPr>
            <a:endParaRPr lang="cs-CZ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Svislé značení je výrazně opomíjeno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ač bylo v případě prvního přechodu v sérii zvýrazněno umístěním na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retroreflexním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pozadí. 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266670" y="689110"/>
            <a:ext cx="1144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Testování významnosti rozdílu příslušných časů zrakového zaměření </a:t>
            </a:r>
          </a:p>
        </p:txBody>
      </p:sp>
    </p:spTree>
    <p:extLst>
      <p:ext uri="{BB962C8B-B14F-4D97-AF65-F5344CB8AC3E}">
        <p14:creationId xmlns:p14="http://schemas.microsoft.com/office/powerpoint/2010/main" val="15369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56458" y="2097610"/>
            <a:ext cx="10623666" cy="2737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Technické značení přechodů pro chodce (V1a H1)</a:t>
            </a: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výsledků našeho výzkumu nelze jednoznačně dovodit, zda světelně zvýrazněný přechod vytváří jakési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„očekávání“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řidiče a ten pak následující další přechod bez tohoto zvýraznění snadněji „přehlédne“, nebo naopak přítomnost dodatečného osvětlení excituje pozornost řidiče a nižší hodnoty naměřené v rámci dalších přechodů jsou vlastně pro tento typ standardní. Vzhledem k podobným hodnotám měření, které jsme získali na druhém a třetím přechodu (dokonce v mírně klesající tendenci u třetího) ale spíše vedou k druhé interpretaci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(excitace)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266670" y="773529"/>
            <a:ext cx="1144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Testování významnosti rozdílu příslušných časů zrakového zaměření </a:t>
            </a:r>
          </a:p>
        </p:txBody>
      </p:sp>
    </p:spTree>
    <p:extLst>
      <p:ext uri="{BB962C8B-B14F-4D97-AF65-F5344CB8AC3E}">
        <p14:creationId xmlns:p14="http://schemas.microsoft.com/office/powerpoint/2010/main" val="207994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56458" y="2097610"/>
            <a:ext cx="10623666" cy="370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Aktivní vyhledávání chodců  (V2 a H2)</a:t>
            </a: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zjištěných dat můžeme konstatovat, že u sledovaného souboru se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neprokázala statisticky významná vazba mezi technickým značením přechodu a délkou průměrného času vizuální percepce či zaměřené pozornosti, který pokusné osoby věnovaly aktivnímu vyhledávání možné přítomnosti chodce vpravo či vlevo od přechodu.</a:t>
            </a:r>
          </a:p>
          <a:p>
            <a:pPr indent="180340" algn="just">
              <a:lnSpc>
                <a:spcPct val="107000"/>
              </a:lnSpc>
            </a:pPr>
            <a:endParaRPr lang="cs-CZ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Samotný fakt zvýraznění přechodu negeneruje behaviorální vzorec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(oční pohyby spojené se zacílením pohledu) který by prokazoval vyšší aktivitu (vyšší zaměření pozornosti) ve vyhledávání případného rizika spojeného s možným vstupem chodce do vozovky v rámci přechodu. 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340821" y="781737"/>
            <a:ext cx="1144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Testování významnosti rozdílu příslušných časů zrakového zaměření </a:t>
            </a:r>
          </a:p>
        </p:txBody>
      </p:sp>
    </p:spTree>
    <p:extLst>
      <p:ext uri="{BB962C8B-B14F-4D97-AF65-F5344CB8AC3E}">
        <p14:creationId xmlns:p14="http://schemas.microsoft.com/office/powerpoint/2010/main" val="309066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84167" y="1906164"/>
            <a:ext cx="10623666" cy="3339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Výzkum založený na kombinaci lidského faktoru, technických prostředků (automobil,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eye-tracking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radar), dopravního prostředí a dopravní situace s sebou nese mnohostranně (odborně, personálně, …) vysokou náročnost na provedení, práci s daty a interpretaci, a zároveň omezenou možnost generalizace výstupů. </a:t>
            </a:r>
          </a:p>
          <a:p>
            <a:pPr indent="180340" algn="just">
              <a:lnSpc>
                <a:spcPct val="107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Limity našeho výzkumu určuje jak skladba výběrového souboru, tak jeho konkrétní lokace a okamžité parametry dopravního provozu, která byla velmi omezená charakteristikami stanovenými projektem. V neposledním případě je omezením i finanční náročnost, kterou terénní výzkum v reálném dopravním prostředí, realizovaný na poměrně rozsáhlém počtu zkoumaných osob, nese.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372687" y="590289"/>
            <a:ext cx="1144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Limity výzkumu </a:t>
            </a:r>
          </a:p>
        </p:txBody>
      </p:sp>
    </p:spTree>
    <p:extLst>
      <p:ext uri="{BB962C8B-B14F-4D97-AF65-F5344CB8AC3E}">
        <p14:creationId xmlns:p14="http://schemas.microsoft.com/office/powerpoint/2010/main" val="228635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266670" y="1095510"/>
            <a:ext cx="114466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  <a:p>
            <a:pPr algn="ctr"/>
            <a:r>
              <a:rPr lang="cs-CZ" sz="4000" dirty="0"/>
              <a:t>a</a:t>
            </a:r>
          </a:p>
          <a:p>
            <a:pPr algn="ctr"/>
            <a:r>
              <a:rPr lang="cs-CZ" sz="4000" dirty="0"/>
              <a:t>těším se na vaše dotazy!</a:t>
            </a:r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r>
              <a:rPr lang="cs-CZ" sz="3200" dirty="0"/>
              <a:t>PhDr. Pavla Rymešová, Ph.D.</a:t>
            </a:r>
          </a:p>
          <a:p>
            <a:pPr algn="ctr"/>
            <a:r>
              <a:rPr lang="cs-CZ" sz="3200" dirty="0">
                <a:solidFill>
                  <a:srgbClr val="0070C0"/>
                </a:solidFill>
              </a:rPr>
              <a:t>rymesova@ pef.czu.cz</a:t>
            </a:r>
          </a:p>
        </p:txBody>
      </p:sp>
    </p:spTree>
    <p:extLst>
      <p:ext uri="{BB962C8B-B14F-4D97-AF65-F5344CB8AC3E}">
        <p14:creationId xmlns:p14="http://schemas.microsoft.com/office/powerpoint/2010/main" val="152398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18358" y="1713081"/>
            <a:ext cx="10623666" cy="3234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 se zabýval zjištěním míry pozornosti (odvozované od trvání cíleného pohledu) věnované řidičem motorového vozidla u vybraných typů přechodů pro chodce, a to především s akcentem na jejich značení technickými prostředky.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 rámci projektu jsme se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snažili 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postihnout změny v řidičově vnímání následujícího přechodu bez zvýraznění, který následuje bezprostředně poté, co tento řidič projel přechodem pro chodce, kde bylo pro dopravní značení použito zvýrazňujících prvků, a to za snížené viditelnosti (za tmy). </a:t>
            </a:r>
            <a:endParaRPr lang="cs-CZ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3635432" y="588863"/>
            <a:ext cx="492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Cíl výzkumu </a:t>
            </a:r>
          </a:p>
        </p:txBody>
      </p:sp>
    </p:spTree>
    <p:extLst>
      <p:ext uri="{BB962C8B-B14F-4D97-AF65-F5344CB8AC3E}">
        <p14:creationId xmlns:p14="http://schemas.microsoft.com/office/powerpoint/2010/main" val="10805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84166" y="1358304"/>
            <a:ext cx="10623666" cy="4420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rozdíl v délce zaměření pohledu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(alternativně míře pozornosti) mezi tím, jak za snížené viditelnosti (za tmy) řidič motorového vozidla vizuálně vnímá přechod pro chodce označený svislým a vodorovným dopravním značením, přičemž vodorovné značení (tzv." zebra") je doplněno zvýrazňujícími optickými prvky (viz TP 217) signalizujícími vstup chodce do vozovky, a tím, jak vnímá dva bezprostředně následující přechody, které jsou označeny pouze klasickým vodorovným a svislým dopravním značením?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rozdíl v délce zaměření pohledu (alternativně míře pozornosti), kterou za snížené viditelnosti (za tmy) řidič motorového vozidla v průběhu překonávání přechodu pro chodce věnuje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aktivnímu vyhledávání chodce vpravo či vlevo od přechodu,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to mezi přechodem pro chodce označeným svislým a vodorovným dopravním značením, přičemž vodorovné značení (tzv. "zebra") je doplněno zvýrazňujícími optickými prvky (viz TP 217) signalizujícími vstup chodce do vozovky a dvěma bezprostředně následujícími přechody, které jsou označeny pouze klasickým vodorovným a svislým dopravním značením?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3635432" y="588863"/>
            <a:ext cx="492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Výzkumné otázky </a:t>
            </a:r>
          </a:p>
        </p:txBody>
      </p:sp>
    </p:spTree>
    <p:extLst>
      <p:ext uri="{BB962C8B-B14F-4D97-AF65-F5344CB8AC3E}">
        <p14:creationId xmlns:p14="http://schemas.microsoft.com/office/powerpoint/2010/main" val="35914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84166" y="1432065"/>
            <a:ext cx="10623666" cy="1589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Příprava realizace terénního šetření</a:t>
            </a:r>
          </a:p>
          <a:p>
            <a:pPr indent="180340" algn="just">
              <a:lnSpc>
                <a:spcPct val="107000"/>
              </a:lnSpc>
            </a:pPr>
            <a:endParaRPr lang="cs-CZ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 účelem provedení terénního šetření byla vybrána lokalita Prahy 6, ulice Jugoslávských partyzánů.</a:t>
            </a:r>
            <a:endParaRPr lang="cs-CZ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2787534" y="584049"/>
            <a:ext cx="661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Výzkumný plán a organizace sběru dat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38E81B-1B19-42F6-9F2C-6B8420D2A9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5603" y="2899520"/>
            <a:ext cx="3340851" cy="26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2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84166" y="1398696"/>
            <a:ext cx="10623666" cy="3731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Výběr výzkumného souboru</a:t>
            </a: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výzkumu bylo rekrutováno 120 pokusných osob mužského pohlaví ve věku 20-25 let s minimálně dvouletou řidičskou zkušeností a ukončeným středoškolským vzděláním z řad studentů České zemědělské univerzity v Praze. Všechny osoby byly české národnosti a měly řidičské oprávnění vydané v ČR. Zkoumaný soubor byl sestaven příležitostným výběrem z celkové sumy všech studentů univerzity splňujících zadaná kritéria.</a:t>
            </a:r>
          </a:p>
          <a:p>
            <a:pPr indent="180340" algn="just">
              <a:lnSpc>
                <a:spcPct val="107000"/>
              </a:lnSpc>
            </a:pP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Výběrový soubor tvoří 117 pokusných osob, průměrný věk pokusných osob činí 22,5 roku. Vlastní vozidlo využilo pro účely účasti na výzkumu 53 osob, 64 osob využilo osobního automobilu, který mají k dispozici pro své užívání, nejsou ale jeho vlastníky.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2787534" y="444144"/>
            <a:ext cx="661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Výzkumný plán a organizace sběru dat </a:t>
            </a:r>
          </a:p>
        </p:txBody>
      </p:sp>
    </p:spTree>
    <p:extLst>
      <p:ext uri="{BB962C8B-B14F-4D97-AF65-F5344CB8AC3E}">
        <p14:creationId xmlns:p14="http://schemas.microsoft.com/office/powerpoint/2010/main" val="190953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56457" y="1493774"/>
            <a:ext cx="10623666" cy="372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Realizace terénního šetření (listopad 2019) </a:t>
            </a: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Terénního šetření se účastnilo 120 pokusných osob splňujících požadované parametry. Před samotnou realizací v terénu byly s účastníky provedeny základní administrativní procesy ve vztahu k výzkumu – uzavření smlouvy o účasti pokusné osoby na výzkumu, která mimo jiné zahrnovala informovaný souhlas s účastí na výzkumu, souhlas s využitím anonymizovaných dat pro vědecké a publikační účely a GDPR. Věk a řidičská zkušenost pokusné osoby byla ověřena vidimací řidičského průkazu pokusné osoby. Součástí uzavření smlouvy s pokusnou osobou byla i smlouva o krátkodobé výpůjčce zařízení se zabudovaným zařízením „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eye-tracking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“. Vzhledem k vazbě pokusných osob k ČZU v Praze (studenti univerzity) se řešitelé rozhodli podstoupit riziko odcizení či poškození zařízení (v pořizovací hodnotě 615,- tis. Kč) a realizovat výzkum bez účasti další osoby ve vozidle.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2759825" y="481141"/>
            <a:ext cx="661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Výzkumný plán a organizace sběru dat </a:t>
            </a:r>
          </a:p>
        </p:txBody>
      </p:sp>
    </p:spTree>
    <p:extLst>
      <p:ext uri="{BB962C8B-B14F-4D97-AF65-F5344CB8AC3E}">
        <p14:creationId xmlns:p14="http://schemas.microsoft.com/office/powerpoint/2010/main" val="324517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84166" y="1219388"/>
            <a:ext cx="10623666" cy="438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cs-CZ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pre-processing</a:t>
            </a:r>
            <a:endParaRPr lang="cs-CZ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Počátek snímání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 byl vždy individuálně stanoven dle výhledových možností řidiče, a to okamžikem, kdy do jeho zorného pole vstoupil jakýkoliv prvek (či jeho část) z dopravního značení sledovaného přechodu pro chodce. </a:t>
            </a:r>
          </a:p>
          <a:p>
            <a:pPr indent="180340" algn="just">
              <a:lnSpc>
                <a:spcPct val="107000"/>
              </a:lnSpc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Konec snímání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 na sledovaném přechodu nastal okamžikem, kdy výhledový prostor řidiče opustil prostor přechodu pro chodce (daný koncem vodorovného dopravního značení). </a:t>
            </a:r>
          </a:p>
          <a:p>
            <a:pPr indent="180340" algn="just">
              <a:lnSpc>
                <a:spcPct val="107000"/>
              </a:lnSpc>
            </a:pPr>
            <a:endParaRPr lang="cs-CZ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Snímání dat: 	režim „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Total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visit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duration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(TVD) 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režim „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Total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fixation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duration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(TFD) </a:t>
            </a:r>
          </a:p>
          <a:p>
            <a:pPr indent="180340" algn="just">
              <a:lnSpc>
                <a:spcPct val="107000"/>
              </a:lnSpc>
            </a:pPr>
            <a:endParaRPr lang="cs-CZ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Snímaná data: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vodorovná dopravní  značka</a:t>
            </a: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svislá dopravní značka</a:t>
            </a: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aktivní vyhledávání přítomnosti chodce vpravo či vlevo od přechodu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2787534" y="588863"/>
            <a:ext cx="661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Výzkumný plán a organizace sběru dat </a:t>
            </a:r>
          </a:p>
        </p:txBody>
      </p:sp>
    </p:spTree>
    <p:extLst>
      <p:ext uri="{BB962C8B-B14F-4D97-AF65-F5344CB8AC3E}">
        <p14:creationId xmlns:p14="http://schemas.microsoft.com/office/powerpoint/2010/main" val="376837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84166" y="1547260"/>
            <a:ext cx="10623666" cy="106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cs-CZ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pre-processing</a:t>
            </a:r>
            <a:endParaRPr lang="cs-CZ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2787534" y="588863"/>
            <a:ext cx="661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Výzkumný plán a organizace sběru dat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72460C-18C5-4DC0-8AD7-589C2E56D2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86" y="2052926"/>
            <a:ext cx="5415627" cy="35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1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BDC80-773B-406E-B408-2D0D692292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647139"/>
            <a:ext cx="4712280" cy="10888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A632FF-910F-4BD4-A49E-ACE6E7F13657}"/>
              </a:ext>
            </a:extLst>
          </p:cNvPr>
          <p:cNvSpPr txBox="1"/>
          <p:nvPr/>
        </p:nvSpPr>
        <p:spPr>
          <a:xfrm>
            <a:off x="266670" y="5807472"/>
            <a:ext cx="6152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cap="small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©Studie vnímání vybraných typů přechodů pro chodce řidiči motorových vozidel TL02000461 2022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9A3700-3B6D-4925-A557-D4B527FBEFB6}"/>
              </a:ext>
            </a:extLst>
          </p:cNvPr>
          <p:cNvSpPr txBox="1"/>
          <p:nvPr/>
        </p:nvSpPr>
        <p:spPr>
          <a:xfrm>
            <a:off x="5636029" y="40419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0070C0"/>
                </a:solidFill>
              </a:rPr>
              <a:t>Živé přechody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EEA181-C18A-467F-BCC9-F4307CC38A5C}"/>
              </a:ext>
            </a:extLst>
          </p:cNvPr>
          <p:cNvSpPr txBox="1"/>
          <p:nvPr/>
        </p:nvSpPr>
        <p:spPr>
          <a:xfrm>
            <a:off x="784166" y="2118801"/>
            <a:ext cx="10623666" cy="2743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cs-CZ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Statistická analýza dat </a:t>
            </a:r>
          </a:p>
          <a:p>
            <a:pPr indent="180340" algn="just">
              <a:lnSpc>
                <a:spcPct val="107000"/>
              </a:lnSpc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testování významnosti rozdílu příslušných časů na třech přechodech byl využit jednofaktorový model analýzy variance při opakovaných observacích: F-test shody tří průměrů. Pokud se jeho výsledek ukázal jako signifikantní (p ≤ 0,001), byl doplněný F-testy kontrastů porovnávající přechody druhý versus první a třetí versus první.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analýzu případných rozdílů mezi první a druhou trasou byl využit párový t-test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105353-83B9-433E-B089-B8691EF34D31}"/>
              </a:ext>
            </a:extLst>
          </p:cNvPr>
          <p:cNvSpPr txBox="1"/>
          <p:nvPr/>
        </p:nvSpPr>
        <p:spPr>
          <a:xfrm>
            <a:off x="2787534" y="588863"/>
            <a:ext cx="661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Výzkumný plán a organizace sběru dat </a:t>
            </a:r>
          </a:p>
        </p:txBody>
      </p:sp>
    </p:spTree>
    <p:extLst>
      <p:ext uri="{BB962C8B-B14F-4D97-AF65-F5344CB8AC3E}">
        <p14:creationId xmlns:p14="http://schemas.microsoft.com/office/powerpoint/2010/main" val="2202040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1573</Words>
  <Application>Microsoft Office PowerPoint</Application>
  <PresentationFormat>Širokoúhlá obrazovka</PresentationFormat>
  <Paragraphs>110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Živé přechody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Živé přechody Název projektu: Studie vnímání vybraných typů přechodů pro chodce řidiči motorových vozidel Číslo projektu: TL02000461</dc:title>
  <dc:creator>Rymešová Pavla</dc:creator>
  <cp:lastModifiedBy>Rymešová Pavla</cp:lastModifiedBy>
  <cp:revision>23</cp:revision>
  <dcterms:created xsi:type="dcterms:W3CDTF">2022-05-18T06:51:52Z</dcterms:created>
  <dcterms:modified xsi:type="dcterms:W3CDTF">2022-05-18T21:06:17Z</dcterms:modified>
</cp:coreProperties>
</file>